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41" r:id="rId1"/>
    <p:sldMasterId id="2147484097" r:id="rId2"/>
    <p:sldMasterId id="2147484120" r:id="rId3"/>
    <p:sldMasterId id="2147484143" r:id="rId4"/>
  </p:sldMasterIdLst>
  <p:notesMasterIdLst>
    <p:notesMasterId r:id="rId25"/>
  </p:notesMasterIdLst>
  <p:handoutMasterIdLst>
    <p:handoutMasterId r:id="rId26"/>
  </p:handoutMasterIdLst>
  <p:sldIdLst>
    <p:sldId id="256" r:id="rId5"/>
    <p:sldId id="259" r:id="rId6"/>
    <p:sldId id="260" r:id="rId7"/>
    <p:sldId id="261" r:id="rId8"/>
    <p:sldId id="263" r:id="rId9"/>
    <p:sldId id="262" r:id="rId10"/>
    <p:sldId id="264" r:id="rId11"/>
    <p:sldId id="265" r:id="rId12"/>
    <p:sldId id="266" r:id="rId13"/>
    <p:sldId id="268" r:id="rId14"/>
    <p:sldId id="269" r:id="rId15"/>
    <p:sldId id="267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58" r:id="rId24"/>
  </p:sldIdLst>
  <p:sldSz cx="9144000" cy="6858000" type="screen4x3"/>
  <p:notesSz cx="6858000" cy="9144000"/>
  <p:custDataLst>
    <p:tags r:id="rId27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ittlere Formatvorlage 4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4" autoAdjust="0"/>
    <p:restoredTop sz="84798" autoAdjust="0"/>
  </p:normalViewPr>
  <p:slideViewPr>
    <p:cSldViewPr snapToGrid="0" snapToObjects="1" showGuides="1">
      <p:cViewPr>
        <p:scale>
          <a:sx n="75" d="100"/>
          <a:sy n="75" d="100"/>
        </p:scale>
        <p:origin x="-1842" y="-54"/>
      </p:cViewPr>
      <p:guideLst>
        <p:guide orient="horz" pos="142"/>
        <p:guide orient="horz" pos="232"/>
        <p:guide orient="horz" pos="1003"/>
        <p:guide orient="horz" pos="2409"/>
        <p:guide orient="horz" pos="2500"/>
        <p:guide orient="horz" pos="3906"/>
        <p:guide pos="136"/>
        <p:guide pos="839"/>
        <p:guide pos="930"/>
        <p:guide pos="2835"/>
        <p:guide pos="2925"/>
        <p:guide pos="4830"/>
        <p:guide pos="56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 showGuides="1">
      <p:cViewPr varScale="1">
        <p:scale>
          <a:sx n="65" d="100"/>
          <a:sy n="65" d="100"/>
        </p:scale>
        <p:origin x="-3324" y="-108"/>
      </p:cViewPr>
      <p:guideLst>
        <p:guide orient="horz" pos="2880"/>
        <p:guide orient="horz" pos="158"/>
        <p:guide orient="horz" pos="5602"/>
        <p:guide orient="horz" pos="317"/>
        <p:guide orient="horz" pos="3061"/>
        <p:guide orient="horz" pos="5488"/>
        <p:guide pos="2160"/>
        <p:guide pos="482"/>
        <p:guide pos="406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3B4F8-66DA-4759-BBCF-21143B03512C}" type="datetimeFigureOut">
              <a:rPr lang="de-DE" smtClean="0"/>
              <a:pPr/>
              <a:t>03.11.2013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DF87EB-03CB-4160-AE11-2ACD444D5857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5167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765175" y="250824"/>
            <a:ext cx="3101981" cy="2317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67156" y="250824"/>
            <a:ext cx="2586032" cy="2317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701B32B9-094B-402B-98EB-989925ADEEAB}" type="datetimeFigureOut">
              <a:rPr lang="de-DE" smtClean="0"/>
              <a:pPr/>
              <a:t>03.11.2013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65174" y="482544"/>
            <a:ext cx="5688013" cy="426601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65174" y="4864103"/>
            <a:ext cx="5688013" cy="3833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765174" y="8685213"/>
            <a:ext cx="2663826" cy="2079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429001" y="8685213"/>
            <a:ext cx="3024188" cy="2079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20CE3404-78B9-4819-95A6-F9D07B45CDE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1011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482600"/>
            <a:ext cx="5688013" cy="42656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482600"/>
            <a:ext cx="5688013" cy="42656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20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40" y="225425"/>
            <a:ext cx="8712000" cy="3564867"/>
          </a:xfrm>
          <a:prstGeom prst="rect">
            <a:avLst/>
          </a:prstGeom>
        </p:spPr>
      </p:pic>
      <p:pic>
        <p:nvPicPr>
          <p:cNvPr id="12" name="Picture 3" descr="ABB2logo RGB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FA29A16-C922-4EE8-81A9-9E9743B1E86F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0944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4A9EEF3-1D25-43F3-BDEA-C84B220B9EEF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4" y="159226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964331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2204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A8428A4-B213-42D5-B440-C3235B982FBB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783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0A310A5A-DA79-4EA3-93BE-93B756FCD1D6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3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A392A30-3873-45E2-84A7-A1368DE86556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3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9837B13-8D25-4700-B235-904CD6D1C76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6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6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9DB8A22-22B4-4E7D-9932-5F3A463FDEA5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7E6082B-75DF-4900-9F0E-F744E985E6FE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4065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FFBE7D-BCF2-4BFA-8234-C5A6FFD2BD87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3584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5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4804637-0721-4590-8669-EEB7179C0AE4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50938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038" y="232798"/>
            <a:ext cx="8712000" cy="3583461"/>
          </a:xfrm>
          <a:prstGeom prst="rect">
            <a:avLst/>
          </a:prstGeom>
        </p:spPr>
      </p:pic>
      <p:pic>
        <p:nvPicPr>
          <p:cNvPr id="9" name="Picture 3" descr="ABB2logo RG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942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5" name="Picture 3" descr="ABB2logo RG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551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0" y="225423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5254650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1141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3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9D18B288-73AF-49BB-A2EF-893F57FE5AF0}" type="datetime4">
              <a:rPr lang="en-US" smtClean="0"/>
              <a:t>November 3, 2013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088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0" y="225424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C773A-2770-4EF2-B873-F945FBF4CD95}" type="datetime4">
              <a:rPr lang="en-US" smtClean="0"/>
              <a:t>November 3,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908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5E1E03A-469C-4D1F-B26B-5E3ECAD3B091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7627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801A15A-96B7-4932-86D3-9A263233AE77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97582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4418BAD-6DA6-4BB4-B264-8AAE529B9472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29419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0" y="225423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5254650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634B803-5F8F-400D-95C6-64B4FB7079F7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8284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234246C-5EBE-4D94-8609-B3D883E6AD05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595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96D2D57-5A81-46E4-9D13-407471F18B3E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4" y="159226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964331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91257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AA32A9E-28B7-4ECD-98FE-BEAA02EF739E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53325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endParaRPr lang="en-US" dirty="0" smtClean="0"/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D76338CC-F20D-421F-ACB7-684B78CED336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94745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3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3"/>
            <a:ext cx="3024187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00142C5-5385-4913-B846-53A3FBF3F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1351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3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4080B4B-8571-4742-B21A-1CE6ED638299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9909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6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6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CD5963E-2507-4CF6-8ACA-9D0B49AA8863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08181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BD9F532-0E2C-4743-AB85-84936D8534A0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59960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B952BC-4F50-4778-B1B1-E42EF1F6609B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780941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3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393E6DA-15C7-4498-84B7-865CD5741C15}" type="datetime4">
              <a:rPr lang="en-US" smtClean="0"/>
              <a:t>November 3, 2013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78824BF-1BE8-4286-BA33-1A086ED1EFC1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74072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E573519-D314-43E4-AD1E-B07B645EC354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1213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  <p:grpSp>
        <p:nvGrpSpPr>
          <p:cNvPr id="5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0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586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708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 descr="ABB2logo RG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</p:spPr>
        <p:txBody>
          <a:bodyPr lIns="144000" tIns="0" rIns="0" bIns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</p:spPr>
        <p:txBody>
          <a:bodyPr vert="horz" lIns="14400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</p:spPr>
        <p:txBody>
          <a:bodyPr vert="horz" lIns="144000" tIns="0" rIns="0" bIns="0" rtlCol="0" anchor="t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Grafik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708" y="225425"/>
            <a:ext cx="8712584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261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075" name="Picture 3" descr="ABB2logo RG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</p:spPr>
        <p:txBody>
          <a:bodyPr lIns="144000" tIns="0" rIns="0" bIns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</p:spPr>
        <p:txBody>
          <a:bodyPr vert="horz" lIns="14400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</p:spPr>
        <p:txBody>
          <a:bodyPr vert="horz" lIns="144000" tIns="0" rIns="0" bIns="0" rtlCol="0" anchor="t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6895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0" y="225423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5254650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3215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3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75C9DF58-A235-48E5-B712-216594AFBB10}" type="datetime4">
              <a:rPr lang="en-US" smtClean="0"/>
              <a:t>November 3, 2013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214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0" y="225424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74D4-E133-448B-89DB-5162195322C5}" type="datetime4">
              <a:rPr lang="en-US" smtClean="0"/>
              <a:t>November 3,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10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FC2A7AC-9A58-4FA8-A9F7-307C521E5CEE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8163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B621D144-3F11-45B6-A489-505932E57B21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319056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0" y="225424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A86CC-9348-444E-A786-5D34C142B0B7}" type="datetime4">
              <a:rPr lang="en-US" smtClean="0"/>
              <a:t>November 3,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CE9577-FC42-46C6-9619-61BA9A19D451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9950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C05888A-AC73-4027-84BC-B4084A0A1493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10703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A98514B-EABE-46AC-B21D-8AFFB8332281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1887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2565A8E-391A-4824-BAC0-766E98934E51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 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4" y="159226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964331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0225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95CF0E8-2605-4886-A369-A963148FF544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8376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endParaRPr lang="en-US" dirty="0" smtClean="0"/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389893AA-BC63-462E-AD23-D4587D02AAC5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36572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3021013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3"/>
            <a:ext cx="3024187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4366FA0-6C0D-4DAB-9051-C3E21DDA9D78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6492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3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D38019F-8E40-4170-871F-4C5A72A4764F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79447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6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6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B95FF89-7D39-472C-84CC-4D884DD19856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05567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EB70EE3C-312E-48CF-8534-9B3EDCFD8951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6101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5F1B093-425C-40DC-A2A7-78EA1352137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8097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998587A-DAF6-455D-869D-7FFFB7771229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3728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3508121-C73F-43F4-88B1-643DC92E61DB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5290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FF6B852-9DF4-4673-8125-CFBB998A4FA2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14858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62970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737" y="228209"/>
            <a:ext cx="8712000" cy="359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03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  <a:solidFill>
            <a:schemeClr val="tx1"/>
          </a:solid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4036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0" y="225423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5254650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2418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3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23BB2EB-AD0E-416B-B7DA-D20B5A925456}" type="datetime4">
              <a:rPr lang="en-US" smtClean="0"/>
              <a:t>November 3, 2013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42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0" y="225424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3BF2-1C93-4744-9513-83DE7E816FD3}" type="datetime4">
              <a:rPr lang="en-US" smtClean="0"/>
              <a:t>November 3,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704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9759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C196B8C-E300-40F3-8D54-BE4BFA77A5E7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© ABB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6F2DD7D-E6F2-4C2D-8EC0-D68EAD5DADF5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191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de-DE" dirty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de-DE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155CB70-9FEB-4CDA-9A69-C48BF6DB65E7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5423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de-DE" dirty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de-DE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E395005-D5BB-4816-A999-B86E0CF8C3E4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22930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8E3630F-53D2-4A58-B4AC-6E134B45EEB4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19988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D3C648-A7F2-4C96-BC32-F3A14642A6B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4" y="159226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964331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113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734D688-844F-4914-868B-DF68EE4FE67D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83574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endParaRPr lang="en-US" dirty="0" smtClean="0"/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EE10EA3D-EE6D-49A2-A057-E3A6469FB436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29787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3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3"/>
            <a:ext cx="3024187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A55D8A-9972-4E77-8BB7-A88B8F12A8FC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99272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3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9FCDB2D-3544-44BF-8824-70A7A5A37BF4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73622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6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6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AA35A5E-DB56-41B5-91E9-F7306F6141CF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95939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6832DB-49C2-4C6F-9A35-237BD2B10951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43112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B923C41-ED13-4E4C-B26D-7E1266F99E01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53994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5408677-0B77-4DE7-9C77-A9F78F244AA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621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094F58-BC17-494F-B1F6-6FEFBC1B3A93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3960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8A49865-6BD7-4642-A509-4CFAE6381703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19499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04018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73761D4-3C25-40BB-A0C2-D8A98CCE1DBF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84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4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8B7D7155-0BFF-475F-BD39-F01AB8DE391B}" type="datetime4">
              <a:rPr lang="en-US" smtClean="0"/>
              <a:t>November 3, 2013</a:t>
            </a:fld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959" r:id="rId6"/>
    <p:sldLayoutId id="2147483847" r:id="rId7"/>
    <p:sldLayoutId id="2147483960" r:id="rId8"/>
    <p:sldLayoutId id="2147483851" r:id="rId9"/>
    <p:sldLayoutId id="2147483961" r:id="rId10"/>
    <p:sldLayoutId id="2147483962" r:id="rId11"/>
    <p:sldLayoutId id="2147483963" r:id="rId12"/>
    <p:sldLayoutId id="2147483848" r:id="rId13"/>
    <p:sldLayoutId id="2147483849" r:id="rId14"/>
    <p:sldLayoutId id="2147483850" r:id="rId15"/>
    <p:sldLayoutId id="2147483853" r:id="rId16"/>
    <p:sldLayoutId id="2147483965" r:id="rId17"/>
    <p:sldLayoutId id="2147483855" r:id="rId18"/>
    <p:sldLayoutId id="2147483964" r:id="rId19"/>
    <p:sldLayoutId id="2147483957" r:id="rId20"/>
    <p:sldLayoutId id="2147483859" r:id="rId2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4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78EEBE67-3C1B-4CC7-9DBF-FE47431D8961}" type="datetime4">
              <a:rPr lang="en-US" smtClean="0"/>
              <a:t>November 3, 2013</a:t>
            </a:fld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183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9" r:id="rId2"/>
    <p:sldLayoutId id="2147484100" r:id="rId3"/>
    <p:sldLayoutId id="2147484101" r:id="rId4"/>
    <p:sldLayoutId id="2147484102" r:id="rId5"/>
    <p:sldLayoutId id="2147484103" r:id="rId6"/>
    <p:sldLayoutId id="2147484104" r:id="rId7"/>
    <p:sldLayoutId id="2147484105" r:id="rId8"/>
    <p:sldLayoutId id="2147484106" r:id="rId9"/>
    <p:sldLayoutId id="2147484107" r:id="rId10"/>
    <p:sldLayoutId id="2147484108" r:id="rId11"/>
    <p:sldLayoutId id="2147484109" r:id="rId12"/>
    <p:sldLayoutId id="2147484110" r:id="rId13"/>
    <p:sldLayoutId id="2147484111" r:id="rId14"/>
    <p:sldLayoutId id="2147484112" r:id="rId15"/>
    <p:sldLayoutId id="2147484113" r:id="rId16"/>
    <p:sldLayoutId id="2147484114" r:id="rId17"/>
    <p:sldLayoutId id="2147484116" r:id="rId18"/>
    <p:sldLayoutId id="2147484117" r:id="rId19"/>
    <p:sldLayoutId id="2147484118" r:id="rId20"/>
    <p:sldLayoutId id="2147484119" r:id="rId2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4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1C376B65-A34D-485C-BA03-C370CE9474A3}" type="datetime4">
              <a:rPr lang="en-US" smtClean="0"/>
              <a:t>November 3, 2013</a:t>
            </a:fld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2395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  <p:sldLayoutId id="2147484133" r:id="rId13"/>
    <p:sldLayoutId id="2147484134" r:id="rId14"/>
    <p:sldLayoutId id="2147484135" r:id="rId15"/>
    <p:sldLayoutId id="2147484136" r:id="rId16"/>
    <p:sldLayoutId id="2147484137" r:id="rId17"/>
    <p:sldLayoutId id="2147484139" r:id="rId18"/>
    <p:sldLayoutId id="2147484140" r:id="rId19"/>
    <p:sldLayoutId id="2147484141" r:id="rId20"/>
    <p:sldLayoutId id="2147484142" r:id="rId2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4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US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7D315A5C-2338-461F-892A-B395E0306588}" type="datetime4">
              <a:rPr lang="en-US" smtClean="0"/>
              <a:t>November 3, 2013</a:t>
            </a:fld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877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4" r:id="rId1"/>
    <p:sldLayoutId id="2147484145" r:id="rId2"/>
    <p:sldLayoutId id="2147484146" r:id="rId3"/>
    <p:sldLayoutId id="2147484147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  <p:sldLayoutId id="2147484155" r:id="rId12"/>
    <p:sldLayoutId id="2147484156" r:id="rId13"/>
    <p:sldLayoutId id="2147484157" r:id="rId14"/>
    <p:sldLayoutId id="2147484158" r:id="rId15"/>
    <p:sldLayoutId id="2147484159" r:id="rId16"/>
    <p:sldLayoutId id="2147484160" r:id="rId17"/>
    <p:sldLayoutId id="2147484162" r:id="rId18"/>
    <p:sldLayoutId id="2147484163" r:id="rId19"/>
    <p:sldLayoutId id="2147484164" r:id="rId20"/>
    <p:sldLayoutId id="2147484165" r:id="rId2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/>
              <a:t>Electric</a:t>
            </a:r>
            <a:r>
              <a:rPr lang="de-DE" dirty="0" smtClean="0"/>
              <a:t> Breakdown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i</a:t>
            </a:r>
            <a:r>
              <a:rPr lang="de-DE" dirty="0" smtClean="0"/>
              <a:t>n HV </a:t>
            </a:r>
            <a:r>
              <a:rPr lang="de-DE" dirty="0" err="1" smtClean="0"/>
              <a:t>Switchgear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CH" dirty="0" smtClean="0"/>
              <a:t>Martin Seeger, 27.10.2013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 smtClean="0"/>
              <a:t>Breakdown </a:t>
            </a:r>
            <a:r>
              <a:rPr lang="de-CH" dirty="0" err="1" smtClean="0"/>
              <a:t>criterion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SF6, </a:t>
            </a:r>
            <a:r>
              <a:rPr lang="de-CH" dirty="0" err="1" smtClean="0"/>
              <a:t>hot</a:t>
            </a:r>
            <a:r>
              <a:rPr lang="de-CH" dirty="0" smtClean="0"/>
              <a:t> gas breakdown (</a:t>
            </a:r>
            <a:r>
              <a:rPr lang="de-CH" dirty="0" err="1" smtClean="0"/>
              <a:t>switching</a:t>
            </a:r>
            <a:r>
              <a:rPr lang="de-CH" dirty="0" smtClean="0"/>
              <a:t>)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22514" y="1322844"/>
            <a:ext cx="7203448" cy="37735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79388" indent="-179388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Low gas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density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equivalent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0.5…2 bar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T=300 K,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typically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179388" indent="-179388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High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temperatures</a:t>
            </a:r>
            <a:r>
              <a:rPr lang="de-CH" dirty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different gas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kinetics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Variation in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composition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(e.g. SF6,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Cu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, PTFE)</a:t>
            </a:r>
          </a:p>
          <a:p>
            <a:pPr marL="179388" indent="-179388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Non-equilibrium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effects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r>
              <a:rPr lang="de-CH" dirty="0" err="1" smtClean="0">
                <a:latin typeface="Arial" pitchFamily="34" charset="0"/>
                <a:cs typeface="Arial" pitchFamily="34" charset="0"/>
              </a:rPr>
              <a:t>Varying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pressures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temperatures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Gas breakdown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at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elevated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temperatures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under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realistic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conditions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difficult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to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study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endParaRPr lang="en-US" dirty="0" err="1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154" y="4424181"/>
            <a:ext cx="1507070" cy="1503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14" y="4411798"/>
            <a:ext cx="1547244" cy="1528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791" y="4411797"/>
            <a:ext cx="1562693" cy="1528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89" y="4411799"/>
            <a:ext cx="1497493" cy="1528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922756" y="5556092"/>
            <a:ext cx="6731009" cy="28065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CZ-42 </a:t>
            </a:r>
            <a:r>
              <a:rPr lang="de-CH" sz="1200" dirty="0" err="1" smtClean="0">
                <a:solidFill>
                  <a:schemeClr val="bg1"/>
                </a:solidFill>
                <a:latin typeface="Symbol" pitchFamily="18" charset="2"/>
                <a:cs typeface="Arial" pitchFamily="34" charset="0"/>
              </a:rPr>
              <a:t>m</a:t>
            </a:r>
            <a:r>
              <a:rPr lang="de-CH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de-CH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  CZ-18</a:t>
            </a:r>
            <a:r>
              <a:rPr lang="de-CH" sz="1200" dirty="0" smtClean="0">
                <a:solidFill>
                  <a:schemeClr val="bg1"/>
                </a:solidFill>
                <a:latin typeface="Symbol" pitchFamily="18" charset="2"/>
                <a:cs typeface="Arial" pitchFamily="34" charset="0"/>
              </a:rPr>
              <a:t>m</a:t>
            </a:r>
            <a:r>
              <a:rPr lang="de-CH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		CZ-6</a:t>
            </a:r>
            <a:r>
              <a:rPr lang="de-CH" sz="1200" dirty="0" smtClean="0">
                <a:solidFill>
                  <a:schemeClr val="bg1"/>
                </a:solidFill>
                <a:latin typeface="Symbol" pitchFamily="18" charset="2"/>
                <a:cs typeface="Arial" pitchFamily="34" charset="0"/>
              </a:rPr>
              <a:t>m</a:t>
            </a:r>
            <a:r>
              <a:rPr lang="de-CH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	            CZ+72 </a:t>
            </a:r>
            <a:r>
              <a:rPr lang="de-CH" sz="1200" dirty="0" err="1" smtClean="0">
                <a:solidFill>
                  <a:schemeClr val="bg1"/>
                </a:solidFill>
                <a:latin typeface="Symbol" pitchFamily="18" charset="2"/>
                <a:cs typeface="Arial" pitchFamily="34" charset="0"/>
              </a:rPr>
              <a:t>m</a:t>
            </a:r>
            <a:r>
              <a:rPr lang="de-CH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de-CH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	</a:t>
            </a:r>
            <a:endParaRPr lang="en-US" dirty="0" err="1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61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 smtClean="0"/>
              <a:t>Breakdown </a:t>
            </a:r>
            <a:r>
              <a:rPr lang="de-CH" dirty="0" err="1" smtClean="0"/>
              <a:t>and</a:t>
            </a:r>
            <a:r>
              <a:rPr lang="de-CH" dirty="0" smtClean="0"/>
              <a:t> PD </a:t>
            </a:r>
            <a:r>
              <a:rPr lang="de-CH" dirty="0" err="1" smtClean="0"/>
              <a:t>at</a:t>
            </a:r>
            <a:r>
              <a:rPr lang="de-CH" dirty="0" smtClean="0"/>
              <a:t> </a:t>
            </a:r>
            <a:r>
              <a:rPr lang="de-CH" dirty="0" err="1"/>
              <a:t>pressures</a:t>
            </a:r>
            <a:r>
              <a:rPr lang="de-CH" dirty="0"/>
              <a:t> 0.25 …1.5 </a:t>
            </a:r>
            <a:r>
              <a:rPr lang="de-CH" dirty="0" smtClean="0"/>
              <a:t>bar	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SF6, </a:t>
            </a:r>
            <a:r>
              <a:rPr lang="de-CH" dirty="0" err="1" smtClean="0"/>
              <a:t>plug</a:t>
            </a:r>
            <a:r>
              <a:rPr lang="de-CH" dirty="0" smtClean="0"/>
              <a:t> </a:t>
            </a:r>
            <a:r>
              <a:rPr lang="de-CH" dirty="0" err="1" smtClean="0"/>
              <a:t>plate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13760" y="1355499"/>
            <a:ext cx="8566954" cy="37735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Low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pressure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breakdown 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Some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recent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results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will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be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shown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submitted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JOPD)</a:t>
            </a:r>
            <a:endParaRPr lang="en-US" dirty="0" err="1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60" y="2212855"/>
            <a:ext cx="4184084" cy="2743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844" y="1715185"/>
            <a:ext cx="4294188" cy="37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23493" y="5628068"/>
            <a:ext cx="6658377" cy="57270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Low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field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enhancement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3.5 (L=6 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cm, D=3 cm, R=0.9 cm)</a:t>
            </a:r>
            <a:endParaRPr lang="en-US" dirty="0" err="1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79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/>
              <a:t>Breakdown </a:t>
            </a:r>
            <a:r>
              <a:rPr lang="de-CH" dirty="0" err="1" smtClean="0"/>
              <a:t>and</a:t>
            </a:r>
            <a:r>
              <a:rPr lang="de-CH" dirty="0" smtClean="0"/>
              <a:t> PD </a:t>
            </a:r>
            <a:r>
              <a:rPr lang="de-CH" dirty="0" err="1" smtClean="0"/>
              <a:t>at</a:t>
            </a:r>
            <a:r>
              <a:rPr lang="de-CH" dirty="0" smtClean="0"/>
              <a:t> </a:t>
            </a:r>
            <a:r>
              <a:rPr lang="de-CH" dirty="0" err="1"/>
              <a:t>pressures</a:t>
            </a:r>
            <a:r>
              <a:rPr lang="de-CH" dirty="0"/>
              <a:t> 0.25 …1.5 bar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SF6, </a:t>
            </a:r>
            <a:r>
              <a:rPr lang="de-CH" dirty="0" err="1" smtClean="0"/>
              <a:t>plug-plate</a:t>
            </a:r>
            <a:r>
              <a:rPr lang="de-CH" dirty="0" smtClean="0"/>
              <a:t> 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00" y="1326523"/>
            <a:ext cx="6121623" cy="498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32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/>
              <a:t>Breakdown </a:t>
            </a:r>
            <a:r>
              <a:rPr lang="de-CH" dirty="0" err="1" smtClean="0"/>
              <a:t>and</a:t>
            </a:r>
            <a:r>
              <a:rPr lang="de-CH" dirty="0" smtClean="0"/>
              <a:t> PD </a:t>
            </a:r>
            <a:r>
              <a:rPr lang="de-CH" dirty="0" err="1" smtClean="0"/>
              <a:t>at</a:t>
            </a:r>
            <a:r>
              <a:rPr lang="de-CH" dirty="0" smtClean="0"/>
              <a:t> </a:t>
            </a:r>
            <a:r>
              <a:rPr lang="de-CH" dirty="0" err="1"/>
              <a:t>pressures</a:t>
            </a:r>
            <a:r>
              <a:rPr lang="de-CH" dirty="0"/>
              <a:t> 0.25 …1.5 bar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SF6, breakdown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53792" y="1339403"/>
            <a:ext cx="7031864" cy="439169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Breakdown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mechanism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>
                <a:latin typeface="Arial" pitchFamily="34" charset="0"/>
                <a:cs typeface="Arial" pitchFamily="34" charset="0"/>
              </a:rPr>
              <a:t>	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- Streamer corona</a:t>
            </a: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>
                <a:latin typeface="Arial" pitchFamily="34" charset="0"/>
                <a:cs typeface="Arial" pitchFamily="34" charset="0"/>
              </a:rPr>
              <a:t>	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- Leader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transition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(pre-cursor)</a:t>
            </a: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>
                <a:latin typeface="Arial" pitchFamily="34" charset="0"/>
                <a:cs typeface="Arial" pitchFamily="34" charset="0"/>
              </a:rPr>
              <a:t>	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- Leader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propagation</a:t>
            </a:r>
            <a:endParaRPr lang="en-US" dirty="0" err="1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92" y="3041817"/>
            <a:ext cx="7933386" cy="3158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59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/>
              <a:t>Breakdown </a:t>
            </a:r>
            <a:r>
              <a:rPr lang="de-CH" dirty="0" err="1"/>
              <a:t>and</a:t>
            </a:r>
            <a:r>
              <a:rPr lang="de-CH" dirty="0"/>
              <a:t> PD </a:t>
            </a:r>
            <a:r>
              <a:rPr lang="de-CH" dirty="0" err="1"/>
              <a:t>at</a:t>
            </a:r>
            <a:r>
              <a:rPr lang="de-CH" dirty="0"/>
              <a:t> </a:t>
            </a:r>
            <a:r>
              <a:rPr lang="de-CH" dirty="0" err="1"/>
              <a:t>pressures</a:t>
            </a:r>
            <a:r>
              <a:rPr lang="de-CH" dirty="0"/>
              <a:t> 0.25 …1.5 bar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SF6, «</a:t>
            </a:r>
            <a:r>
              <a:rPr lang="de-CH" dirty="0" err="1" smtClean="0"/>
              <a:t>slow</a:t>
            </a:r>
            <a:r>
              <a:rPr lang="de-CH" dirty="0" smtClean="0"/>
              <a:t>» breakdown </a:t>
            </a:r>
            <a:r>
              <a:rPr lang="de-CH" dirty="0" err="1" smtClean="0"/>
              <a:t>at</a:t>
            </a:r>
            <a:r>
              <a:rPr lang="de-CH" dirty="0" smtClean="0"/>
              <a:t> </a:t>
            </a:r>
            <a:r>
              <a:rPr lang="de-CH" dirty="0" err="1" smtClean="0"/>
              <a:t>applied</a:t>
            </a:r>
            <a:r>
              <a:rPr lang="de-CH" dirty="0" smtClean="0"/>
              <a:t> DC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53792" y="1339403"/>
            <a:ext cx="7031864" cy="439169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low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pressures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&lt; 0.5 bar 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«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slow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»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bd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(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several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ms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) </a:t>
            </a:r>
            <a:endParaRPr lang="en-US" dirty="0" err="1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92" y="1759991"/>
            <a:ext cx="5280338" cy="1582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22" y="3542878"/>
            <a:ext cx="4056845" cy="233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967" y="3342068"/>
            <a:ext cx="4128316" cy="292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359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652" y="1161898"/>
            <a:ext cx="4032902" cy="512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/>
              <a:t>Breakdown </a:t>
            </a:r>
            <a:r>
              <a:rPr lang="de-CH" dirty="0" err="1"/>
              <a:t>and</a:t>
            </a:r>
            <a:r>
              <a:rPr lang="de-CH" dirty="0"/>
              <a:t> PD </a:t>
            </a:r>
            <a:r>
              <a:rPr lang="de-CH" dirty="0" err="1"/>
              <a:t>at</a:t>
            </a:r>
            <a:r>
              <a:rPr lang="de-CH" dirty="0"/>
              <a:t> </a:t>
            </a:r>
            <a:r>
              <a:rPr lang="de-CH" dirty="0" err="1"/>
              <a:t>pressures</a:t>
            </a:r>
            <a:r>
              <a:rPr lang="de-CH" dirty="0"/>
              <a:t> 0.25 …1.5 bar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SF6, breakdown </a:t>
            </a:r>
            <a:r>
              <a:rPr lang="de-CH" dirty="0" err="1" smtClean="0"/>
              <a:t>fields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53792" y="1339403"/>
            <a:ext cx="3733860" cy="439169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Breakdown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occurs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fields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higher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than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streamer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inception</a:t>
            </a: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Breakdown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fields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can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be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predicted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by</a:t>
            </a:r>
            <a:r>
              <a:rPr lang="de-CH" dirty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Leader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model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Breakdown in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this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pressure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range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influenced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by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PD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behaviour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err="1">
                <a:latin typeface="Arial" pitchFamily="34" charset="0"/>
                <a:cs typeface="Arial" pitchFamily="34" charset="0"/>
              </a:rPr>
              <a:t>S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imilar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a breakdown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from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much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larger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field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enhancement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higher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pressure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(corona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bump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)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26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/>
              <a:t>Breakdown </a:t>
            </a:r>
            <a:r>
              <a:rPr lang="de-CH" dirty="0" err="1"/>
              <a:t>and</a:t>
            </a:r>
            <a:r>
              <a:rPr lang="de-CH" dirty="0"/>
              <a:t> PD </a:t>
            </a:r>
            <a:r>
              <a:rPr lang="de-CH" dirty="0" err="1"/>
              <a:t>at</a:t>
            </a:r>
            <a:r>
              <a:rPr lang="de-CH" dirty="0"/>
              <a:t> </a:t>
            </a:r>
            <a:r>
              <a:rPr lang="de-CH" dirty="0" err="1"/>
              <a:t>pressures</a:t>
            </a:r>
            <a:r>
              <a:rPr lang="de-CH" dirty="0"/>
              <a:t> 0.25 …1.5 bar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SF6, </a:t>
            </a:r>
            <a:r>
              <a:rPr lang="de-CH" dirty="0" err="1" smtClean="0"/>
              <a:t>streamer</a:t>
            </a:r>
            <a:r>
              <a:rPr lang="de-CH" dirty="0"/>
              <a:t> </a:t>
            </a:r>
            <a:r>
              <a:rPr lang="de-CH" dirty="0" err="1" smtClean="0"/>
              <a:t>parameters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00364" y="4803820"/>
            <a:ext cx="8384146" cy="9659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Streamer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lengths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are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expected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range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(min-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max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low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pressures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(&lt;0.75 bar)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streamer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extension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larger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than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higher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pressure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58" y="1741448"/>
            <a:ext cx="4050468" cy="2816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026" y="1741448"/>
            <a:ext cx="4041936" cy="281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575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/>
              <a:t>Breakdown </a:t>
            </a:r>
            <a:r>
              <a:rPr lang="de-CH" dirty="0" err="1"/>
              <a:t>and</a:t>
            </a:r>
            <a:r>
              <a:rPr lang="de-CH" dirty="0"/>
              <a:t> PD </a:t>
            </a:r>
            <a:r>
              <a:rPr lang="de-CH" dirty="0" err="1"/>
              <a:t>at</a:t>
            </a:r>
            <a:r>
              <a:rPr lang="de-CH" dirty="0"/>
              <a:t> </a:t>
            </a:r>
            <a:r>
              <a:rPr lang="de-CH" dirty="0" err="1"/>
              <a:t>pressures</a:t>
            </a:r>
            <a:r>
              <a:rPr lang="de-CH" dirty="0"/>
              <a:t> 0.25 …1.5 bar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SF6, </a:t>
            </a:r>
            <a:r>
              <a:rPr lang="de-CH" dirty="0" err="1" smtClean="0"/>
              <a:t>charges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936000" y="5234861"/>
            <a:ext cx="5990588" cy="9659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err="1" smtClean="0">
                <a:latin typeface="Arial" pitchFamily="34" charset="0"/>
                <a:cs typeface="Arial" pitchFamily="34" charset="0"/>
              </a:rPr>
              <a:t>Charges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are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range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several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10…100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pC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38" y="1161898"/>
            <a:ext cx="6336406" cy="375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7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/>
              <a:t>Breakdown </a:t>
            </a:r>
            <a:r>
              <a:rPr lang="de-CH" dirty="0" err="1"/>
              <a:t>and</a:t>
            </a:r>
            <a:r>
              <a:rPr lang="de-CH" dirty="0"/>
              <a:t> PD </a:t>
            </a:r>
            <a:r>
              <a:rPr lang="de-CH" dirty="0" err="1"/>
              <a:t>at</a:t>
            </a:r>
            <a:r>
              <a:rPr lang="de-CH" dirty="0"/>
              <a:t> </a:t>
            </a:r>
            <a:r>
              <a:rPr lang="de-CH" dirty="0" err="1"/>
              <a:t>pressures</a:t>
            </a:r>
            <a:r>
              <a:rPr lang="de-CH" dirty="0"/>
              <a:t> 0.25 …1.5 bar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SF6, Streamer </a:t>
            </a:r>
            <a:r>
              <a:rPr lang="de-CH" dirty="0" err="1" smtClean="0"/>
              <a:t>diameter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02"/>
          <a:stretch/>
        </p:blipFill>
        <p:spPr bwMode="auto">
          <a:xfrm>
            <a:off x="1041817" y="1541168"/>
            <a:ext cx="5652897" cy="363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43743" y="5638800"/>
            <a:ext cx="5769428" cy="44631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Needs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more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precise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optical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investigations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ongoing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)</a:t>
            </a:r>
            <a:endParaRPr lang="en-US" dirty="0" err="1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52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/>
              <a:t>Breakdown </a:t>
            </a:r>
            <a:r>
              <a:rPr lang="de-CH" dirty="0" err="1"/>
              <a:t>and</a:t>
            </a:r>
            <a:r>
              <a:rPr lang="de-CH" dirty="0"/>
              <a:t> PD </a:t>
            </a:r>
            <a:r>
              <a:rPr lang="de-CH" dirty="0" err="1"/>
              <a:t>at</a:t>
            </a:r>
            <a:r>
              <a:rPr lang="de-CH" dirty="0"/>
              <a:t> </a:t>
            </a:r>
            <a:r>
              <a:rPr lang="de-CH" dirty="0" err="1"/>
              <a:t>pressures</a:t>
            </a:r>
            <a:r>
              <a:rPr lang="de-CH" dirty="0"/>
              <a:t> 0.25 …1.5 bar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err="1" smtClean="0"/>
              <a:t>Conclusions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695459" y="1493949"/>
            <a:ext cx="8187284" cy="404396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79388" indent="-179388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Breakdown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rough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surfaces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is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decided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by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streamer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inception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criterion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Breakdown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low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pressures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has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similarities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breakdown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high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temperatures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r>
              <a:rPr lang="de-CH" dirty="0" err="1" smtClean="0">
                <a:latin typeface="Arial" pitchFamily="34" charset="0"/>
                <a:cs typeface="Arial" pitchFamily="34" charset="0"/>
              </a:rPr>
              <a:t>Some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fundamental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processes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can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be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studied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at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low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pressures</a:t>
            </a:r>
            <a:endParaRPr lang="de-CH" dirty="0">
              <a:latin typeface="Arial" pitchFamily="34" charset="0"/>
              <a:cs typeface="Arial" pitchFamily="34" charset="0"/>
            </a:endParaRPr>
          </a:p>
          <a:p>
            <a:pPr marL="179388" indent="-179388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Breakdown in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this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parameter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range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is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determined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by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leader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inception/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propagation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leads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breakdown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fields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larger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than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streamer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inception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fields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r>
              <a:rPr lang="de-CH" dirty="0" smtClean="0">
                <a:latin typeface="Arial" pitchFamily="34" charset="0"/>
                <a:cs typeface="Arial" pitchFamily="34" charset="0"/>
              </a:rPr>
              <a:t>Streamer/Leader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parameters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are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expected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range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simple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models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can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reproduce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measured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breakdown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fields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72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Introductio</a:t>
            </a:r>
            <a:r>
              <a:rPr lang="de-CH" dirty="0" err="1"/>
              <a:t>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err="1" smtClean="0"/>
              <a:t>Electrical</a:t>
            </a:r>
            <a:r>
              <a:rPr lang="de-CH" dirty="0" smtClean="0"/>
              <a:t> breakdown </a:t>
            </a:r>
            <a:r>
              <a:rPr lang="de-CH" dirty="0" err="1" smtClean="0"/>
              <a:t>can</a:t>
            </a:r>
            <a:r>
              <a:rPr lang="de-CH" dirty="0" smtClean="0"/>
              <a:t> </a:t>
            </a:r>
            <a:r>
              <a:rPr lang="de-CH" dirty="0" err="1" smtClean="0"/>
              <a:t>occur</a:t>
            </a:r>
            <a:r>
              <a:rPr lang="de-CH" dirty="0" smtClean="0"/>
              <a:t> in…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>
          <a:xfrm>
            <a:off x="1141523" y="1424838"/>
            <a:ext cx="6191251" cy="4608512"/>
          </a:xfrm>
        </p:spPr>
        <p:txBody>
          <a:bodyPr/>
          <a:lstStyle/>
          <a:p>
            <a:pPr marL="0" indent="0">
              <a:buNone/>
            </a:pPr>
            <a:r>
              <a:rPr lang="de-CH" dirty="0" err="1" smtClean="0"/>
              <a:t>Switching</a:t>
            </a:r>
            <a:r>
              <a:rPr lang="de-CH" dirty="0" smtClean="0"/>
              <a:t> </a:t>
            </a:r>
            <a:r>
              <a:rPr lang="de-CH" dirty="0" err="1" smtClean="0"/>
              <a:t>devices</a:t>
            </a:r>
            <a:endParaRPr lang="de-CH" dirty="0" smtClean="0"/>
          </a:p>
          <a:p>
            <a:pPr lvl="1"/>
            <a:r>
              <a:rPr lang="de-CH" dirty="0" smtClean="0"/>
              <a:t>Circuit </a:t>
            </a:r>
            <a:r>
              <a:rPr lang="de-CH" dirty="0" err="1" smtClean="0"/>
              <a:t>breakers</a:t>
            </a:r>
            <a:r>
              <a:rPr lang="de-CH" dirty="0" smtClean="0"/>
              <a:t> (</a:t>
            </a:r>
            <a:r>
              <a:rPr lang="de-CH" dirty="0" err="1" smtClean="0"/>
              <a:t>load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short</a:t>
            </a:r>
            <a:r>
              <a:rPr lang="de-CH" dirty="0" smtClean="0"/>
              <a:t> </a:t>
            </a:r>
            <a:r>
              <a:rPr lang="de-CH" dirty="0" err="1" smtClean="0"/>
              <a:t>circuit</a:t>
            </a:r>
            <a:r>
              <a:rPr lang="de-CH" dirty="0" smtClean="0"/>
              <a:t> </a:t>
            </a:r>
            <a:r>
              <a:rPr lang="de-CH" dirty="0" err="1" smtClean="0"/>
              <a:t>currents</a:t>
            </a:r>
            <a:r>
              <a:rPr lang="de-CH" dirty="0" smtClean="0"/>
              <a:t>)</a:t>
            </a:r>
          </a:p>
          <a:p>
            <a:pPr lvl="1"/>
            <a:r>
              <a:rPr lang="de-CH" dirty="0" smtClean="0"/>
              <a:t>Disconnectors (</a:t>
            </a:r>
            <a:r>
              <a:rPr lang="de-CH" dirty="0" err="1" smtClean="0"/>
              <a:t>small</a:t>
            </a:r>
            <a:r>
              <a:rPr lang="de-CH" dirty="0" smtClean="0"/>
              <a:t> </a:t>
            </a:r>
            <a:r>
              <a:rPr lang="de-CH" dirty="0" err="1" smtClean="0"/>
              <a:t>capacitive</a:t>
            </a:r>
            <a:r>
              <a:rPr lang="de-CH" dirty="0" smtClean="0"/>
              <a:t> </a:t>
            </a:r>
            <a:r>
              <a:rPr lang="de-CH" dirty="0" err="1" smtClean="0"/>
              <a:t>currents</a:t>
            </a:r>
            <a:r>
              <a:rPr lang="de-CH" dirty="0" smtClean="0"/>
              <a:t> (&lt;1 A))</a:t>
            </a:r>
          </a:p>
          <a:p>
            <a:pPr lvl="1"/>
            <a:r>
              <a:rPr lang="de-CH" dirty="0" err="1" smtClean="0"/>
              <a:t>Load</a:t>
            </a:r>
            <a:r>
              <a:rPr lang="de-CH" dirty="0" smtClean="0"/>
              <a:t> break </a:t>
            </a:r>
            <a:r>
              <a:rPr lang="de-CH" dirty="0" err="1" smtClean="0"/>
              <a:t>switches</a:t>
            </a:r>
            <a:r>
              <a:rPr lang="de-CH" dirty="0" smtClean="0"/>
              <a:t> (MV, </a:t>
            </a:r>
            <a:r>
              <a:rPr lang="de-CH" dirty="0" err="1" smtClean="0"/>
              <a:t>load</a:t>
            </a:r>
            <a:r>
              <a:rPr lang="de-CH" dirty="0" smtClean="0"/>
              <a:t> </a:t>
            </a:r>
            <a:r>
              <a:rPr lang="de-CH" dirty="0" err="1" smtClean="0"/>
              <a:t>currents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closing</a:t>
            </a:r>
            <a:r>
              <a:rPr lang="de-CH" dirty="0" smtClean="0"/>
              <a:t> on </a:t>
            </a:r>
            <a:r>
              <a:rPr lang="de-CH" dirty="0" err="1" smtClean="0"/>
              <a:t>short</a:t>
            </a:r>
            <a:r>
              <a:rPr lang="de-CH" dirty="0" smtClean="0"/>
              <a:t> </a:t>
            </a:r>
            <a:r>
              <a:rPr lang="de-CH" dirty="0" err="1" smtClean="0"/>
              <a:t>circuits</a:t>
            </a:r>
            <a:r>
              <a:rPr lang="de-CH" dirty="0" smtClean="0"/>
              <a:t>)</a:t>
            </a:r>
          </a:p>
          <a:p>
            <a:pPr lvl="1"/>
            <a:r>
              <a:rPr lang="de-CH" dirty="0" err="1" smtClean="0"/>
              <a:t>Earthing</a:t>
            </a:r>
            <a:r>
              <a:rPr lang="de-CH" dirty="0" smtClean="0"/>
              <a:t> </a:t>
            </a:r>
            <a:r>
              <a:rPr lang="de-CH" dirty="0" err="1" smtClean="0"/>
              <a:t>switches</a:t>
            </a:r>
            <a:r>
              <a:rPr lang="de-CH" dirty="0" smtClean="0"/>
              <a:t> (</a:t>
            </a:r>
            <a:r>
              <a:rPr lang="de-CH" dirty="0" err="1" smtClean="0"/>
              <a:t>small</a:t>
            </a:r>
            <a:r>
              <a:rPr lang="de-CH" dirty="0" smtClean="0"/>
              <a:t> </a:t>
            </a:r>
            <a:r>
              <a:rPr lang="de-CH" dirty="0" err="1" smtClean="0"/>
              <a:t>inductive</a:t>
            </a:r>
            <a:r>
              <a:rPr lang="de-CH" dirty="0" smtClean="0"/>
              <a:t> </a:t>
            </a:r>
            <a:r>
              <a:rPr lang="de-CH" dirty="0" err="1" smtClean="0"/>
              <a:t>currents</a:t>
            </a:r>
            <a:r>
              <a:rPr lang="de-CH" dirty="0" smtClean="0"/>
              <a:t>)</a:t>
            </a:r>
            <a:endParaRPr lang="de-CH" dirty="0"/>
          </a:p>
          <a:p>
            <a:pPr lvl="1"/>
            <a:endParaRPr lang="de-CH" dirty="0"/>
          </a:p>
          <a:p>
            <a:pPr marL="0" indent="0">
              <a:buNone/>
            </a:pPr>
            <a:r>
              <a:rPr lang="de-CH" dirty="0" smtClean="0"/>
              <a:t>HV </a:t>
            </a:r>
            <a:r>
              <a:rPr lang="de-CH" dirty="0" err="1" smtClean="0"/>
              <a:t>conductors</a:t>
            </a:r>
            <a:r>
              <a:rPr lang="de-CH" dirty="0" smtClean="0"/>
              <a:t> </a:t>
            </a:r>
          </a:p>
          <a:p>
            <a:pPr lvl="1"/>
            <a:r>
              <a:rPr lang="de-CH" dirty="0" err="1" smtClean="0"/>
              <a:t>Busbar</a:t>
            </a:r>
            <a:endParaRPr lang="de-CH" dirty="0" smtClean="0"/>
          </a:p>
          <a:p>
            <a:pPr lvl="1"/>
            <a:r>
              <a:rPr lang="de-CH" dirty="0" err="1" smtClean="0"/>
              <a:t>Bushings</a:t>
            </a:r>
            <a:endParaRPr lang="de-CH" dirty="0" smtClean="0"/>
          </a:p>
          <a:p>
            <a:pPr lvl="1"/>
            <a:r>
              <a:rPr lang="de-CH" dirty="0" err="1" smtClean="0"/>
              <a:t>Voltage</a:t>
            </a:r>
            <a:r>
              <a:rPr lang="de-CH" dirty="0" smtClean="0"/>
              <a:t>, </a:t>
            </a:r>
            <a:r>
              <a:rPr lang="de-CH" dirty="0" err="1" smtClean="0"/>
              <a:t>Current</a:t>
            </a:r>
            <a:r>
              <a:rPr lang="de-CH" dirty="0" smtClean="0"/>
              <a:t> </a:t>
            </a:r>
            <a:r>
              <a:rPr lang="de-CH" dirty="0" err="1" smtClean="0"/>
              <a:t>transformers</a:t>
            </a:r>
            <a:r>
              <a:rPr lang="de-CH" dirty="0" smtClean="0"/>
              <a:t> </a:t>
            </a:r>
            <a:r>
              <a:rPr lang="de-CH" dirty="0" err="1" smtClean="0"/>
              <a:t>etc</a:t>
            </a:r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val="43273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Introductio</a:t>
            </a:r>
            <a:r>
              <a:rPr lang="de-CH" dirty="0" err="1"/>
              <a:t>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Circuit </a:t>
            </a:r>
            <a:r>
              <a:rPr lang="de-CH" dirty="0" err="1" smtClean="0"/>
              <a:t>breakers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261152" y="1365938"/>
            <a:ext cx="4284663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2563" indent="-182563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39750" indent="-1778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</a:defRPr>
            </a:lvl2pPr>
            <a:lvl3pPr marL="896938" indent="-1778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</a:defRPr>
            </a:lvl3pPr>
            <a:lvl4pPr marL="1254125" indent="-174625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</a:defRPr>
            </a:lvl4pPr>
            <a:lvl5pPr marL="1611313" indent="-174625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</a:defRPr>
            </a:lvl5pPr>
            <a:lvl6pPr marL="2068513" indent="-174625" algn="l" rtl="0" fontAlgn="base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</a:defRPr>
            </a:lvl6pPr>
            <a:lvl7pPr marL="2525713" indent="-174625" algn="l" rtl="0" fontAlgn="base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</a:defRPr>
            </a:lvl7pPr>
            <a:lvl8pPr marL="2982913" indent="-174625" algn="l" rtl="0" fontAlgn="base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</a:defRPr>
            </a:lvl8pPr>
            <a:lvl9pPr marL="3440113" indent="-174625" algn="l" rtl="0" fontAlgn="base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pPr marL="182563" marR="0" lvl="0" indent="-182563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Live Tank Breakers (LTB)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452" y="1365938"/>
            <a:ext cx="1060450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 descr="untitled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377" y="1365938"/>
            <a:ext cx="1060450" cy="1412875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untitled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9" r="9129"/>
          <a:stretch>
            <a:fillRect/>
          </a:stretch>
        </p:blipFill>
        <p:spPr bwMode="auto">
          <a:xfrm>
            <a:off x="1111552" y="2778813"/>
            <a:ext cx="1571625" cy="1262062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untitled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8" r="11842"/>
          <a:stretch>
            <a:fillRect/>
          </a:stretch>
        </p:blipFill>
        <p:spPr bwMode="auto">
          <a:xfrm>
            <a:off x="2711752" y="2778813"/>
            <a:ext cx="1350963" cy="1255712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1" descr="untitled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0" r="5005"/>
          <a:stretch>
            <a:fillRect/>
          </a:stretch>
        </p:blipFill>
        <p:spPr bwMode="auto">
          <a:xfrm>
            <a:off x="1330627" y="4040875"/>
            <a:ext cx="1346200" cy="1073150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452" y="4053575"/>
            <a:ext cx="1127125" cy="1060450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4261152" y="2778813"/>
            <a:ext cx="4284663" cy="122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82563" marR="0" lvl="0" indent="-18256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Dead Tank Breakers (DTB)</a:t>
            </a: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4272265" y="4040875"/>
            <a:ext cx="300196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82563" marR="0" lvl="0" indent="-18256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Gas Insulated Switchgears (GIS)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040" y="5114025"/>
            <a:ext cx="1241425" cy="100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4261152" y="5114025"/>
            <a:ext cx="301307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82563" marR="0" lvl="0" indent="-18256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Generator Breakers</a:t>
            </a: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1111552" y="1365938"/>
            <a:ext cx="6162675" cy="1412875"/>
          </a:xfrm>
          <a:prstGeom prst="rect">
            <a:avLst/>
          </a:prstGeom>
          <a:noFill/>
          <a:ln w="19050" algn="ctr">
            <a:solidFill>
              <a:srgbClr val="0028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1111552" y="2778813"/>
            <a:ext cx="6162675" cy="1262062"/>
          </a:xfrm>
          <a:prstGeom prst="rect">
            <a:avLst/>
          </a:prstGeom>
          <a:noFill/>
          <a:ln w="19050" algn="ctr">
            <a:solidFill>
              <a:srgbClr val="0028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Rectangle 16"/>
          <p:cNvSpPr>
            <a:spLocks noChangeArrowheads="1"/>
          </p:cNvSpPr>
          <p:nvPr/>
        </p:nvSpPr>
        <p:spPr bwMode="auto">
          <a:xfrm>
            <a:off x="1111552" y="4040875"/>
            <a:ext cx="6162675" cy="1073150"/>
          </a:xfrm>
          <a:prstGeom prst="rect">
            <a:avLst/>
          </a:prstGeom>
          <a:noFill/>
          <a:ln w="19050" algn="ctr">
            <a:solidFill>
              <a:srgbClr val="0028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1111552" y="5114025"/>
            <a:ext cx="6162675" cy="1001713"/>
          </a:xfrm>
          <a:prstGeom prst="rect">
            <a:avLst/>
          </a:prstGeom>
          <a:noFill/>
          <a:ln w="19050" algn="ctr">
            <a:solidFill>
              <a:srgbClr val="0028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24" name="Straight Connector 3"/>
          <p:cNvCxnSpPr>
            <a:cxnSpLocks noChangeShapeType="1"/>
            <a:stCxn id="20" idx="0"/>
            <a:endCxn id="23" idx="2"/>
          </p:cNvCxnSpPr>
          <p:nvPr/>
        </p:nvCxnSpPr>
        <p:spPr bwMode="auto">
          <a:xfrm>
            <a:off x="4192890" y="1365938"/>
            <a:ext cx="0" cy="4749800"/>
          </a:xfrm>
          <a:prstGeom prst="line">
            <a:avLst/>
          </a:prstGeom>
          <a:noFill/>
          <a:ln w="19050" algn="ctr">
            <a:solidFill>
              <a:srgbClr val="0028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0185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 err="1" smtClean="0"/>
              <a:t>Introductio</a:t>
            </a:r>
            <a:r>
              <a:rPr lang="de-CH" dirty="0" err="1"/>
              <a:t>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Disconnector, </a:t>
            </a:r>
            <a:r>
              <a:rPr lang="de-CH" dirty="0" err="1" smtClean="0"/>
              <a:t>earthing</a:t>
            </a:r>
            <a:r>
              <a:rPr lang="de-CH" dirty="0" smtClean="0"/>
              <a:t> </a:t>
            </a:r>
            <a:r>
              <a:rPr lang="de-CH" dirty="0" err="1" smtClean="0"/>
              <a:t>switches</a:t>
            </a:r>
            <a:r>
              <a:rPr lang="de-CH" dirty="0" smtClean="0"/>
              <a:t> in GIS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41" y="2178138"/>
            <a:ext cx="3802307" cy="2914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587" y="1126061"/>
            <a:ext cx="3164694" cy="3799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64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Breakdown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5F1B093-425C-40DC-A2A7-78EA1352137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>
          <a:xfrm>
            <a:off x="695459" y="1592264"/>
            <a:ext cx="8023998" cy="4608512"/>
          </a:xfrm>
        </p:spPr>
        <p:txBody>
          <a:bodyPr/>
          <a:lstStyle/>
          <a:p>
            <a:pPr marL="0" indent="0">
              <a:buNone/>
            </a:pPr>
            <a:r>
              <a:rPr lang="de-CH" dirty="0" smtClean="0"/>
              <a:t>Breakdown </a:t>
            </a:r>
            <a:r>
              <a:rPr lang="de-CH" dirty="0" err="1" smtClean="0"/>
              <a:t>happens</a:t>
            </a:r>
            <a:r>
              <a:rPr lang="de-CH" dirty="0" smtClean="0"/>
              <a:t>/</a:t>
            </a:r>
            <a:r>
              <a:rPr lang="de-CH" dirty="0" err="1" smtClean="0"/>
              <a:t>can</a:t>
            </a:r>
            <a:r>
              <a:rPr lang="de-CH" dirty="0" smtClean="0"/>
              <a:t> happen:</a:t>
            </a:r>
          </a:p>
          <a:p>
            <a:pPr marL="360000" lvl="1" indent="0">
              <a:buNone/>
            </a:pPr>
            <a:r>
              <a:rPr lang="de-CH" dirty="0" err="1" smtClean="0"/>
              <a:t>At</a:t>
            </a:r>
            <a:r>
              <a:rPr lang="de-CH" dirty="0" smtClean="0"/>
              <a:t> </a:t>
            </a:r>
            <a:r>
              <a:rPr lang="de-CH" dirty="0" err="1" smtClean="0"/>
              <a:t>closing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a </a:t>
            </a:r>
            <a:r>
              <a:rPr lang="de-CH" dirty="0" err="1" smtClean="0"/>
              <a:t>switching</a:t>
            </a:r>
            <a:r>
              <a:rPr lang="de-CH" dirty="0" smtClean="0"/>
              <a:t> </a:t>
            </a:r>
            <a:r>
              <a:rPr lang="de-CH" dirty="0" err="1" smtClean="0"/>
              <a:t>device</a:t>
            </a:r>
            <a:r>
              <a:rPr lang="de-CH" dirty="0" smtClean="0"/>
              <a:t> (</a:t>
            </a:r>
            <a:r>
              <a:rPr lang="de-CH" dirty="0" err="1" smtClean="0"/>
              <a:t>always</a:t>
            </a:r>
            <a:r>
              <a:rPr lang="de-CH" dirty="0" smtClean="0"/>
              <a:t>)</a:t>
            </a:r>
          </a:p>
          <a:p>
            <a:pPr marL="360000" lvl="1" indent="0">
              <a:buNone/>
            </a:pPr>
            <a:r>
              <a:rPr lang="de-CH" dirty="0" err="1" smtClean="0"/>
              <a:t>At</a:t>
            </a:r>
            <a:r>
              <a:rPr lang="de-CH" dirty="0" smtClean="0"/>
              <a:t> </a:t>
            </a:r>
            <a:r>
              <a:rPr lang="de-CH" dirty="0" err="1" smtClean="0"/>
              <a:t>opening</a:t>
            </a:r>
            <a:r>
              <a:rPr lang="de-CH" dirty="0" smtClean="0"/>
              <a:t> due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unsuccessfull</a:t>
            </a:r>
            <a:r>
              <a:rPr lang="de-CH" dirty="0" smtClean="0"/>
              <a:t> </a:t>
            </a:r>
            <a:r>
              <a:rPr lang="de-CH" dirty="0" err="1" smtClean="0"/>
              <a:t>interruption</a:t>
            </a:r>
            <a:r>
              <a:rPr lang="de-CH" dirty="0" smtClean="0"/>
              <a:t> (e.g. </a:t>
            </a:r>
            <a:r>
              <a:rPr lang="de-CH" dirty="0" err="1" smtClean="0"/>
              <a:t>below</a:t>
            </a:r>
            <a:r>
              <a:rPr lang="de-CH" dirty="0" smtClean="0"/>
              <a:t> min </a:t>
            </a:r>
            <a:r>
              <a:rPr lang="de-CH" dirty="0" err="1" smtClean="0"/>
              <a:t>arcing</a:t>
            </a:r>
            <a:r>
              <a:rPr lang="de-CH" dirty="0" smtClean="0"/>
              <a:t> time)</a:t>
            </a:r>
          </a:p>
          <a:p>
            <a:pPr marL="360000" lvl="1" indent="0">
              <a:buNone/>
            </a:pPr>
            <a:r>
              <a:rPr lang="de-CH" dirty="0" smtClean="0"/>
              <a:t>In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insulation</a:t>
            </a:r>
            <a:r>
              <a:rPr lang="de-CH" dirty="0" smtClean="0"/>
              <a:t> </a:t>
            </a:r>
            <a:r>
              <a:rPr lang="de-CH" dirty="0" err="1" smtClean="0"/>
              <a:t>system</a:t>
            </a:r>
            <a:r>
              <a:rPr lang="de-CH" dirty="0" smtClean="0"/>
              <a:t> in </a:t>
            </a:r>
            <a:r>
              <a:rPr lang="de-CH" dirty="0" err="1" smtClean="0"/>
              <a:t>case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excessive</a:t>
            </a:r>
            <a:r>
              <a:rPr lang="de-CH" dirty="0" smtClean="0"/>
              <a:t> </a:t>
            </a:r>
            <a:r>
              <a:rPr lang="de-CH" dirty="0" err="1" smtClean="0"/>
              <a:t>overvoltages</a:t>
            </a:r>
            <a:r>
              <a:rPr lang="de-CH" dirty="0" smtClean="0"/>
              <a:t> </a:t>
            </a:r>
            <a:r>
              <a:rPr lang="de-CH" dirty="0" err="1" smtClean="0"/>
              <a:t>or</a:t>
            </a:r>
            <a:r>
              <a:rPr lang="de-CH" dirty="0" smtClean="0"/>
              <a:t> </a:t>
            </a:r>
            <a:r>
              <a:rPr lang="de-CH" dirty="0" err="1" smtClean="0"/>
              <a:t>contaminations</a:t>
            </a:r>
            <a:r>
              <a:rPr lang="de-CH" dirty="0" smtClean="0"/>
              <a:t> </a:t>
            </a:r>
          </a:p>
          <a:p>
            <a:pPr marL="360000" lvl="1" indent="0">
              <a:buNone/>
            </a:pPr>
            <a:endParaRPr lang="de-CH" dirty="0"/>
          </a:p>
          <a:p>
            <a:pPr lvl="1">
              <a:buFont typeface="Wingdings"/>
              <a:buChar char="à"/>
            </a:pPr>
            <a:r>
              <a:rPr lang="de-CH" dirty="0" err="1" smtClean="0">
                <a:sym typeface="Wingdings" pitchFamily="2" charset="2"/>
              </a:rPr>
              <a:t>Electrical</a:t>
            </a:r>
            <a:r>
              <a:rPr lang="de-CH" dirty="0" smtClean="0">
                <a:sym typeface="Wingdings" pitchFamily="2" charset="2"/>
              </a:rPr>
              <a:t> breakdown </a:t>
            </a:r>
            <a:r>
              <a:rPr lang="de-CH" dirty="0" err="1" smtClean="0">
                <a:sym typeface="Wingdings" pitchFamily="2" charset="2"/>
              </a:rPr>
              <a:t>cannot</a:t>
            </a:r>
            <a:r>
              <a:rPr lang="de-CH" dirty="0" smtClean="0">
                <a:sym typeface="Wingdings" pitchFamily="2" charset="2"/>
              </a:rPr>
              <a:t> </a:t>
            </a:r>
            <a:r>
              <a:rPr lang="de-CH" dirty="0" err="1" smtClean="0">
                <a:sym typeface="Wingdings" pitchFamily="2" charset="2"/>
              </a:rPr>
              <a:t>always</a:t>
            </a:r>
            <a:r>
              <a:rPr lang="de-CH" dirty="0" smtClean="0">
                <a:sym typeface="Wingdings" pitchFamily="2" charset="2"/>
              </a:rPr>
              <a:t> </a:t>
            </a:r>
            <a:r>
              <a:rPr lang="de-CH" dirty="0" err="1" smtClean="0">
                <a:sym typeface="Wingdings" pitchFamily="2" charset="2"/>
              </a:rPr>
              <a:t>be</a:t>
            </a:r>
            <a:r>
              <a:rPr lang="de-CH" dirty="0" smtClean="0">
                <a:sym typeface="Wingdings" pitchFamily="2" charset="2"/>
              </a:rPr>
              <a:t> </a:t>
            </a:r>
            <a:r>
              <a:rPr lang="de-CH" dirty="0" err="1" smtClean="0">
                <a:sym typeface="Wingdings" pitchFamily="2" charset="2"/>
              </a:rPr>
              <a:t>avoided</a:t>
            </a:r>
            <a:r>
              <a:rPr lang="de-CH" dirty="0" smtClean="0">
                <a:sym typeface="Wingdings" pitchFamily="2" charset="2"/>
              </a:rPr>
              <a:t>. </a:t>
            </a:r>
            <a:r>
              <a:rPr lang="de-CH" dirty="0" err="1" smtClean="0">
                <a:sym typeface="Wingdings" pitchFamily="2" charset="2"/>
              </a:rPr>
              <a:t>Precise</a:t>
            </a:r>
            <a:r>
              <a:rPr lang="de-CH" dirty="0" smtClean="0">
                <a:sym typeface="Wingdings" pitchFamily="2" charset="2"/>
              </a:rPr>
              <a:t> </a:t>
            </a:r>
            <a:r>
              <a:rPr lang="de-CH" dirty="0" err="1" smtClean="0">
                <a:sym typeface="Wingdings" pitchFamily="2" charset="2"/>
              </a:rPr>
              <a:t>predictions</a:t>
            </a:r>
            <a:r>
              <a:rPr lang="de-CH" dirty="0" smtClean="0">
                <a:sym typeface="Wingdings" pitchFamily="2" charset="2"/>
              </a:rPr>
              <a:t> </a:t>
            </a:r>
            <a:r>
              <a:rPr lang="de-CH" dirty="0" err="1" smtClean="0">
                <a:sym typeface="Wingdings" pitchFamily="2" charset="2"/>
              </a:rPr>
              <a:t>are</a:t>
            </a:r>
            <a:r>
              <a:rPr lang="de-CH" dirty="0" smtClean="0">
                <a:sym typeface="Wingdings" pitchFamily="2" charset="2"/>
              </a:rPr>
              <a:t> </a:t>
            </a:r>
            <a:r>
              <a:rPr lang="de-CH" dirty="0" err="1" smtClean="0">
                <a:sym typeface="Wingdings" pitchFamily="2" charset="2"/>
              </a:rPr>
              <a:t>needed</a:t>
            </a:r>
            <a:r>
              <a:rPr lang="de-CH" dirty="0" smtClean="0">
                <a:sym typeface="Wingdings" pitchFamily="2" charset="2"/>
              </a:rPr>
              <a:t> </a:t>
            </a:r>
            <a:r>
              <a:rPr lang="de-CH" dirty="0" err="1" smtClean="0">
                <a:sym typeface="Wingdings" pitchFamily="2" charset="2"/>
              </a:rPr>
              <a:t>for</a:t>
            </a:r>
            <a:r>
              <a:rPr lang="de-CH" dirty="0" smtClean="0">
                <a:sym typeface="Wingdings" pitchFamily="2" charset="2"/>
              </a:rPr>
              <a:t> </a:t>
            </a:r>
            <a:r>
              <a:rPr lang="de-CH" dirty="0" err="1" smtClean="0">
                <a:sym typeface="Wingdings" pitchFamily="2" charset="2"/>
              </a:rPr>
              <a:t>optimised</a:t>
            </a:r>
            <a:r>
              <a:rPr lang="de-CH" dirty="0" smtClean="0">
                <a:sym typeface="Wingdings" pitchFamily="2" charset="2"/>
              </a:rPr>
              <a:t> HV </a:t>
            </a:r>
            <a:r>
              <a:rPr lang="de-CH" dirty="0" err="1" smtClean="0">
                <a:sym typeface="Wingdings" pitchFamily="2" charset="2"/>
              </a:rPr>
              <a:t>insulation</a:t>
            </a:r>
            <a:r>
              <a:rPr lang="de-CH" dirty="0" smtClean="0">
                <a:sym typeface="Wingdings" pitchFamily="2" charset="2"/>
              </a:rPr>
              <a:t>/</a:t>
            </a:r>
            <a:r>
              <a:rPr lang="de-CH" dirty="0" err="1" smtClean="0">
                <a:sym typeface="Wingdings" pitchFamily="2" charset="2"/>
              </a:rPr>
              <a:t>switch</a:t>
            </a:r>
            <a:r>
              <a:rPr lang="de-CH" dirty="0" smtClean="0">
                <a:sym typeface="Wingdings" pitchFamily="2" charset="2"/>
              </a:rPr>
              <a:t> design</a:t>
            </a:r>
          </a:p>
          <a:p>
            <a:pPr lvl="1">
              <a:buFont typeface="Wingdings"/>
              <a:buChar char="à"/>
            </a:pPr>
            <a:endParaRPr lang="de-CH" dirty="0" smtClean="0">
              <a:sym typeface="Wingdings" pitchFamily="2" charset="2"/>
            </a:endParaRPr>
          </a:p>
          <a:p>
            <a:pPr marL="360000" lvl="1" indent="0">
              <a:buNone/>
            </a:pPr>
            <a:r>
              <a:rPr lang="de-CH" dirty="0" err="1" smtClean="0">
                <a:sym typeface="Wingdings" pitchFamily="2" charset="2"/>
              </a:rPr>
              <a:t>Gaseous</a:t>
            </a:r>
            <a:r>
              <a:rPr lang="de-CH" dirty="0" smtClean="0">
                <a:sym typeface="Wingdings" pitchFamily="2" charset="2"/>
              </a:rPr>
              <a:t> </a:t>
            </a:r>
            <a:r>
              <a:rPr lang="de-CH" dirty="0" err="1" smtClean="0">
                <a:sym typeface="Wingdings" pitchFamily="2" charset="2"/>
              </a:rPr>
              <a:t>insulation</a:t>
            </a:r>
            <a:r>
              <a:rPr lang="de-CH" dirty="0" smtClean="0">
                <a:sym typeface="Wingdings" pitchFamily="2" charset="2"/>
              </a:rPr>
              <a:t> </a:t>
            </a:r>
            <a:r>
              <a:rPr lang="de-CH" dirty="0" err="1" smtClean="0">
                <a:sym typeface="Wingdings" pitchFamily="2" charset="2"/>
              </a:rPr>
              <a:t>media</a:t>
            </a:r>
            <a:r>
              <a:rPr lang="de-CH" dirty="0" smtClean="0">
                <a:sym typeface="Wingdings" pitchFamily="2" charset="2"/>
              </a:rPr>
              <a:t>: Air (1bar), SF6 (4…8 bar)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683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 smtClean="0"/>
              <a:t>Breakdown </a:t>
            </a:r>
            <a:r>
              <a:rPr lang="de-CH" dirty="0" err="1" smtClean="0"/>
              <a:t>criterion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Air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76518" y="1506828"/>
            <a:ext cx="7920507" cy="379926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b="1" dirty="0" smtClean="0">
                <a:latin typeface="Arial" pitchFamily="34" charset="0"/>
                <a:cs typeface="Arial" pitchFamily="34" charset="0"/>
              </a:rPr>
              <a:t>Air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 (HV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outdoor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indoor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(MV)) 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based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on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streamer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criterion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endParaRPr lang="de-CH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endParaRPr lang="de-CH" b="1" dirty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endParaRPr lang="de-CH" b="1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err="1" smtClean="0">
                <a:latin typeface="Arial" pitchFamily="34" charset="0"/>
                <a:cs typeface="Arial" pitchFamily="34" charset="0"/>
              </a:rPr>
              <a:t>Often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sufficiently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precise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pure gas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bd</a:t>
            </a:r>
            <a:endParaRPr lang="de-CH" dirty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err="1" smtClean="0">
                <a:latin typeface="Arial" pitchFamily="34" charset="0"/>
                <a:cs typeface="Arial" pitchFamily="34" charset="0"/>
              </a:rPr>
              <a:t>Less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precise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prediction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when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solids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are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involved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charging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leaders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etc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519" y="2051391"/>
            <a:ext cx="1078330" cy="683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392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 smtClean="0"/>
              <a:t>Breakdown </a:t>
            </a:r>
            <a:r>
              <a:rPr lang="de-CH" dirty="0" err="1" smtClean="0"/>
              <a:t>criterion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SF6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76519" y="1272576"/>
            <a:ext cx="4444242" cy="50638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b="1" dirty="0" smtClean="0">
                <a:latin typeface="Arial" pitchFamily="34" charset="0"/>
                <a:cs typeface="Arial" pitchFamily="34" charset="0"/>
              </a:rPr>
              <a:t>SF6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 (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encapsulated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switchgear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Breakdown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by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leader</a:t>
            </a:r>
            <a:endParaRPr lang="de-CH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O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ften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streamer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inception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sufficient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criterion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(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surface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)</a:t>
            </a:r>
          </a:p>
          <a:p>
            <a:pPr marL="742950" lvl="1" indent="-285750">
              <a:spcBef>
                <a:spcPts val="1100"/>
              </a:spcBef>
              <a:buClr>
                <a:schemeClr val="tx2"/>
              </a:buClr>
              <a:buSzPct val="70000"/>
              <a:buFont typeface="Wingdings"/>
              <a:buChar char="à"/>
            </a:pP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The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minimum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breakdown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voltage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in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sound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insulation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system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can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predicted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by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streamer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inception (in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principle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)</a:t>
            </a: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Due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to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the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steep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rise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of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the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effective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ionisation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coefficient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in SF6 </a:t>
            </a: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sensitivity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to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surface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roughness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,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streamer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length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of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the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order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of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100um.</a:t>
            </a: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endParaRPr lang="de-CH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endParaRPr lang="de-CH" b="1" dirty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endParaRPr lang="de-CH" b="1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1100"/>
              </a:spcBef>
              <a:buClr>
                <a:schemeClr val="tx2"/>
              </a:buClr>
              <a:buSzPct val="70000"/>
            </a:pPr>
            <a:endParaRPr lang="de-CH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125" y="2153572"/>
            <a:ext cx="3545788" cy="343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930553" y="5738224"/>
            <a:ext cx="2632359" cy="69724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900" dirty="0" smtClean="0">
                <a:latin typeface="Arial" pitchFamily="34" charset="0"/>
                <a:cs typeface="Arial" pitchFamily="34" charset="0"/>
              </a:rPr>
              <a:t>Boeck, «</a:t>
            </a:r>
            <a:r>
              <a:rPr lang="de-CH" sz="900" dirty="0" err="1" smtClean="0">
                <a:latin typeface="Arial" pitchFamily="34" charset="0"/>
                <a:cs typeface="Arial" pitchFamily="34" charset="0"/>
              </a:rPr>
              <a:t>conduction</a:t>
            </a:r>
            <a:r>
              <a:rPr lang="de-CH" sz="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9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de-CH" sz="900" dirty="0" smtClean="0">
                <a:latin typeface="Arial" pitchFamily="34" charset="0"/>
                <a:cs typeface="Arial" pitchFamily="34" charset="0"/>
              </a:rPr>
              <a:t> breakdown in </a:t>
            </a:r>
            <a:r>
              <a:rPr lang="de-CH" sz="900" dirty="0" err="1" smtClean="0">
                <a:latin typeface="Arial" pitchFamily="34" charset="0"/>
                <a:cs typeface="Arial" pitchFamily="34" charset="0"/>
              </a:rPr>
              <a:t>gases</a:t>
            </a:r>
            <a:r>
              <a:rPr lang="de-CH" sz="900" dirty="0" smtClean="0">
                <a:latin typeface="Arial" pitchFamily="34" charset="0"/>
                <a:cs typeface="Arial" pitchFamily="34" charset="0"/>
              </a:rPr>
              <a:t>», </a:t>
            </a:r>
            <a:r>
              <a:rPr lang="de-CH" sz="900" dirty="0" err="1" smtClean="0">
                <a:latin typeface="Arial" pitchFamily="34" charset="0"/>
                <a:cs typeface="Arial" pitchFamily="34" charset="0"/>
              </a:rPr>
              <a:t>Wiley</a:t>
            </a:r>
            <a:r>
              <a:rPr lang="de-CH" sz="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900" dirty="0" err="1" smtClean="0">
                <a:latin typeface="Arial" pitchFamily="34" charset="0"/>
                <a:cs typeface="Arial" pitchFamily="34" charset="0"/>
              </a:rPr>
              <a:t>encyclopedy</a:t>
            </a:r>
            <a:endParaRPr lang="en-US" sz="900" dirty="0" err="1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064" y="694799"/>
            <a:ext cx="3377909" cy="1479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526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 smtClean="0"/>
              <a:t>Breakdown </a:t>
            </a:r>
            <a:r>
              <a:rPr lang="de-CH" dirty="0" err="1" smtClean="0"/>
              <a:t>criterion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SF6, </a:t>
            </a:r>
            <a:r>
              <a:rPr lang="de-CH" dirty="0" err="1" smtClean="0"/>
              <a:t>surface</a:t>
            </a:r>
            <a:r>
              <a:rPr lang="de-CH" dirty="0" smtClean="0"/>
              <a:t> </a:t>
            </a:r>
            <a:r>
              <a:rPr lang="de-CH" dirty="0" err="1" smtClean="0"/>
              <a:t>roughness</a:t>
            </a:r>
            <a:r>
              <a:rPr lang="de-CH" dirty="0" smtClean="0"/>
              <a:t>, </a:t>
            </a:r>
            <a:r>
              <a:rPr lang="de-CH" dirty="0" err="1" smtClean="0"/>
              <a:t>ambient</a:t>
            </a:r>
            <a:r>
              <a:rPr lang="de-CH" dirty="0" smtClean="0"/>
              <a:t> </a:t>
            </a:r>
            <a:r>
              <a:rPr lang="de-CH" dirty="0" err="1" smtClean="0"/>
              <a:t>temperatures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3487" y="1213413"/>
                <a:ext cx="6284890" cy="746975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Autofit/>
              </a:bodyPr>
              <a:lstStyle/>
              <a:p>
                <a:pPr>
                  <a:spcBef>
                    <a:spcPts val="1100"/>
                  </a:spcBef>
                  <a:buClr>
                    <a:schemeClr val="tx2"/>
                  </a:buClr>
                  <a:buSzPct val="70000"/>
                </a:pPr>
                <a:r>
                  <a:rPr lang="de-CH" dirty="0" err="1" smtClean="0">
                    <a:latin typeface="Arial" pitchFamily="34" charset="0"/>
                    <a:cs typeface="Arial" pitchFamily="34" charset="0"/>
                  </a:rPr>
                  <a:t>Empirical</a:t>
                </a:r>
                <a:r>
                  <a:rPr lang="de-CH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CH" dirty="0" err="1" smtClean="0">
                    <a:latin typeface="Arial" pitchFamily="34" charset="0"/>
                    <a:cs typeface="Arial" pitchFamily="34" charset="0"/>
                  </a:rPr>
                  <a:t>criteria</a:t>
                </a:r>
                <a:r>
                  <a:rPr lang="de-CH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CH" dirty="0" err="1" smtClean="0">
                    <a:latin typeface="Arial" pitchFamily="34" charset="0"/>
                    <a:cs typeface="Arial" pitchFamily="34" charset="0"/>
                  </a:rPr>
                  <a:t>for</a:t>
                </a:r>
                <a:r>
                  <a:rPr lang="de-CH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CH" dirty="0" err="1" smtClean="0">
                    <a:latin typeface="Arial" pitchFamily="34" charset="0"/>
                    <a:cs typeface="Arial" pitchFamily="34" charset="0"/>
                  </a:rPr>
                  <a:t>surface</a:t>
                </a:r>
                <a:r>
                  <a:rPr lang="de-CH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CH" dirty="0" err="1" smtClean="0">
                    <a:latin typeface="Arial" pitchFamily="34" charset="0"/>
                    <a:cs typeface="Arial" pitchFamily="34" charset="0"/>
                  </a:rPr>
                  <a:t>roughness</a:t>
                </a:r>
                <a:r>
                  <a:rPr lang="de-CH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CH" b="0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de-CH" b="0" i="1" smtClean="0">
                            <a:latin typeface="Cambria Math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de-CH" b="0" i="1" smtClean="0">
                            <a:latin typeface="Cambria Math"/>
                            <a:cs typeface="Arial" pitchFamily="34" charset="0"/>
                          </a:rPr>
                          <m:t>𝑏𝑑</m:t>
                        </m:r>
                      </m:sub>
                    </m:sSub>
                    <m:r>
                      <a:rPr lang="de-CH" b="0" i="1" smtClean="0"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de-CH" b="0" i="1" smtClean="0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de-CH" b="0" i="1" smtClean="0">
                            <a:latin typeface="Cambria Math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de-CH" b="0" i="1" smtClean="0">
                            <a:latin typeface="Cambria Math"/>
                            <a:cs typeface="Arial" pitchFamily="34" charset="0"/>
                          </a:rPr>
                          <m:t>𝑐𝑟</m:t>
                        </m:r>
                      </m:sub>
                    </m:sSub>
                    <m:r>
                      <a:rPr lang="de-CH" b="0" i="1" smtClean="0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>
                      <a:rPr lang="de-CH" b="0" i="1" smtClean="0">
                        <a:latin typeface="Cambria Math"/>
                        <a:ea typeface="Cambria Math"/>
                        <a:cs typeface="Arial" pitchFamily="34" charset="0"/>
                      </a:rPr>
                      <m:t>𝑅</m:t>
                    </m:r>
                  </m:oMath>
                </a14:m>
                <a:endParaRPr lang="en-US" dirty="0" err="1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87" y="1213413"/>
                <a:ext cx="6284890" cy="746975"/>
              </a:xfrm>
              <a:prstGeom prst="rect">
                <a:avLst/>
              </a:prstGeom>
              <a:blipFill rotWithShape="1">
                <a:blip r:embed="rId3"/>
                <a:stretch>
                  <a:fillRect l="-2231" t="-9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3101877"/>
              </p:ext>
            </p:extLst>
          </p:nvPr>
        </p:nvGraphicFramePr>
        <p:xfrm>
          <a:off x="1194784" y="1481070"/>
          <a:ext cx="6223447" cy="4348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Graph" r:id="rId4" imgW="4153680" imgH="2901600" progId="Origin50.Graph">
                  <p:embed/>
                </p:oleObj>
              </mc:Choice>
              <mc:Fallback>
                <p:oleObj name="Graph" r:id="rId4" imgW="4153680" imgH="290160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4784" y="1481070"/>
                        <a:ext cx="6223447" cy="43488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609858" y="6010175"/>
            <a:ext cx="6735652" cy="4645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dirty="0" smtClean="0">
                <a:latin typeface="Arial" pitchFamily="34" charset="0"/>
                <a:cs typeface="Arial" pitchFamily="34" charset="0"/>
              </a:rPr>
              <a:t>Note: </a:t>
            </a:r>
            <a:r>
              <a:rPr lang="de-CH" sz="1400" dirty="0" err="1" smtClean="0">
                <a:latin typeface="Arial" pitchFamily="34" charset="0"/>
                <a:cs typeface="Arial" pitchFamily="34" charset="0"/>
              </a:rPr>
              <a:t>this</a:t>
            </a:r>
            <a:r>
              <a:rPr lang="de-CH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</a:rPr>
              <a:t>does</a:t>
            </a:r>
            <a:r>
              <a:rPr lang="de-CH" sz="1400" dirty="0" smtClean="0">
                <a:latin typeface="Arial" pitchFamily="34" charset="0"/>
                <a:cs typeface="Arial" pitchFamily="34" charset="0"/>
              </a:rPr>
              <a:t> not </a:t>
            </a:r>
            <a:r>
              <a:rPr lang="de-CH" sz="1400" dirty="0" err="1" smtClean="0">
                <a:latin typeface="Arial" pitchFamily="34" charset="0"/>
                <a:cs typeface="Arial" pitchFamily="34" charset="0"/>
              </a:rPr>
              <a:t>take</a:t>
            </a:r>
            <a:r>
              <a:rPr lang="de-CH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</a:rPr>
              <a:t>into</a:t>
            </a:r>
            <a:r>
              <a:rPr lang="de-CH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</a:rPr>
              <a:t>account</a:t>
            </a:r>
            <a:r>
              <a:rPr lang="de-CH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de-CH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</a:rPr>
              <a:t>availability</a:t>
            </a:r>
            <a:r>
              <a:rPr lang="de-CH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de-CH" sz="1400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de-CH" sz="1400" dirty="0" err="1" smtClean="0">
                <a:latin typeface="Arial" pitchFamily="34" charset="0"/>
                <a:cs typeface="Arial" pitchFamily="34" charset="0"/>
              </a:rPr>
              <a:t>start</a:t>
            </a:r>
            <a:r>
              <a:rPr lang="de-CH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</a:rPr>
              <a:t>electron</a:t>
            </a:r>
            <a:r>
              <a:rPr lang="de-CH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sz="1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de-CH" sz="1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for</a:t>
            </a:r>
            <a:r>
              <a:rPr lang="de-CH" sz="1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different </a:t>
            </a:r>
            <a:r>
              <a:rPr lang="de-CH" sz="1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voltage</a:t>
            </a:r>
            <a:r>
              <a:rPr lang="de-CH" sz="1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waveforms</a:t>
            </a:r>
            <a:r>
              <a:rPr lang="de-CH" sz="1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and</a:t>
            </a:r>
            <a:r>
              <a:rPr lang="de-CH" sz="1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polarity</a:t>
            </a:r>
            <a:r>
              <a:rPr lang="de-CH" sz="1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the</a:t>
            </a:r>
            <a:r>
              <a:rPr lang="de-CH" sz="1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bd</a:t>
            </a:r>
            <a:r>
              <a:rPr lang="de-CH" sz="1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fields</a:t>
            </a:r>
            <a:r>
              <a:rPr lang="de-CH" sz="1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sz="1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are</a:t>
            </a:r>
            <a:r>
              <a:rPr lang="de-CH" sz="1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different</a:t>
            </a:r>
            <a:endParaRPr lang="en-US" sz="1400" dirty="0" err="1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80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5838"/>
            <a:ext cx="9144000" cy="1161899"/>
          </a:xfrm>
        </p:spPr>
        <p:txBody>
          <a:bodyPr/>
          <a:lstStyle/>
          <a:p>
            <a:r>
              <a:rPr lang="de-CH" dirty="0" smtClean="0"/>
              <a:t>Breakdown </a:t>
            </a:r>
            <a:r>
              <a:rPr lang="de-CH" dirty="0" err="1" smtClean="0"/>
              <a:t>criterion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SF6, </a:t>
            </a:r>
            <a:r>
              <a:rPr lang="de-CH" dirty="0" err="1" smtClean="0"/>
              <a:t>protrusions</a:t>
            </a:r>
            <a:r>
              <a:rPr lang="de-CH" dirty="0" smtClean="0"/>
              <a:t>, </a:t>
            </a:r>
            <a:r>
              <a:rPr lang="de-CH" dirty="0" err="1" smtClean="0"/>
              <a:t>particles</a:t>
            </a:r>
            <a:r>
              <a:rPr lang="de-CH" dirty="0" smtClean="0"/>
              <a:t>, </a:t>
            </a:r>
            <a:r>
              <a:rPr lang="de-CH" dirty="0" err="1" smtClean="0"/>
              <a:t>ambient</a:t>
            </a:r>
            <a:r>
              <a:rPr lang="de-CH" dirty="0" smtClean="0"/>
              <a:t> </a:t>
            </a:r>
            <a:r>
              <a:rPr lang="de-CH" dirty="0" err="1" smtClean="0"/>
              <a:t>temperatures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November 3, 2013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595715" y="4208711"/>
            <a:ext cx="8199941" cy="7469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particles</a:t>
            </a:r>
            <a:r>
              <a:rPr lang="de-CH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de-CH" dirty="0" err="1" smtClean="0">
                <a:latin typeface="Arial" pitchFamily="34" charset="0"/>
                <a:cs typeface="Arial" pitchFamily="34" charset="0"/>
              </a:rPr>
              <a:t>protrusions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predictions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need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to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take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into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account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:</a:t>
            </a:r>
          </a:p>
          <a:p>
            <a:pPr marL="285750" indent="-285750">
              <a:spcBef>
                <a:spcPts val="11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First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electron</a:t>
            </a:r>
            <a:endParaRPr lang="de-CH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285750" indent="-285750">
              <a:spcBef>
                <a:spcPts val="11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Streamer inception</a:t>
            </a:r>
          </a:p>
          <a:p>
            <a:pPr marL="285750" indent="-285750">
              <a:spcBef>
                <a:spcPts val="11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Leader inception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and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propagation</a:t>
            </a:r>
            <a:endParaRPr lang="de-CH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Explains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the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field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regions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were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partial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discharges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(PD)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and</a:t>
            </a:r>
            <a:r>
              <a:rPr lang="de-CH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breakdown </a:t>
            </a:r>
            <a:r>
              <a:rPr lang="de-CH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occurs</a:t>
            </a:r>
            <a:endParaRPr lang="en-US" dirty="0" err="1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03" y="1161898"/>
            <a:ext cx="5366470" cy="2822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478073" y="2434107"/>
            <a:ext cx="1944710" cy="42500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200" dirty="0" smtClean="0">
                <a:latin typeface="Arial" pitchFamily="34" charset="0"/>
                <a:cs typeface="Arial" pitchFamily="34" charset="0"/>
              </a:rPr>
              <a:t>M. </a:t>
            </a:r>
            <a:r>
              <a:rPr lang="de-CH" sz="1200" dirty="0" err="1" smtClean="0">
                <a:latin typeface="Arial" pitchFamily="34" charset="0"/>
                <a:cs typeface="Arial" pitchFamily="34" charset="0"/>
              </a:rPr>
              <a:t>Bujotzek</a:t>
            </a:r>
            <a:r>
              <a:rPr lang="de-CH" sz="1200" dirty="0" smtClean="0">
                <a:latin typeface="Arial" pitchFamily="34" charset="0"/>
                <a:cs typeface="Arial" pitchFamily="34" charset="0"/>
              </a:rPr>
              <a:t>, M. Seeger, «</a:t>
            </a:r>
            <a:r>
              <a:rPr lang="en-US" sz="1200" dirty="0"/>
              <a:t>Parameter Dependence of Gaseous Insulation in </a:t>
            </a:r>
            <a:r>
              <a:rPr lang="en-US" sz="1200" dirty="0" smtClean="0"/>
              <a:t>SF6” IEEE Trans </a:t>
            </a:r>
            <a:r>
              <a:rPr lang="en-US" sz="1200" dirty="0" err="1" smtClean="0"/>
              <a:t>Diel</a:t>
            </a:r>
            <a:r>
              <a:rPr lang="en-US" sz="1200" dirty="0" smtClean="0"/>
              <a:t> El Ins, 2013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90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b4b09ffb-cec3-4bd1-bf19-ba7fc2ed7b5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b79d97dc-a850-472f-9400-9feee2b4c3c7"/>
</p:tagLst>
</file>

<file path=ppt/theme/theme1.xml><?xml version="1.0" encoding="utf-8"?>
<a:theme xmlns:a="http://schemas.openxmlformats.org/drawingml/2006/main" name="Default Theme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ABB-PPTGreen">
  <a:themeElements>
    <a:clrScheme name="ABB Green">
      <a:dk1>
        <a:srgbClr val="000000"/>
      </a:dk1>
      <a:lt1>
        <a:srgbClr val="FFFFFF"/>
      </a:lt1>
      <a:dk2>
        <a:srgbClr val="084C07"/>
      </a:dk2>
      <a:lt2>
        <a:srgbClr val="666666"/>
      </a:lt2>
      <a:accent1>
        <a:srgbClr val="028208"/>
      </a:accent1>
      <a:accent2>
        <a:srgbClr val="3AB200"/>
      </a:accent2>
      <a:accent3>
        <a:srgbClr val="98DB38"/>
      </a:accent3>
      <a:accent4>
        <a:srgbClr val="999999"/>
      </a:accent4>
      <a:accent5>
        <a:srgbClr val="666666"/>
      </a:accent5>
      <a:accent6>
        <a:srgbClr val="666666"/>
      </a:accent6>
      <a:hlink>
        <a:srgbClr val="98DB38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ABB Orange">
  <a:themeElements>
    <a:clrScheme name="ABB Orange">
      <a:dk1>
        <a:srgbClr val="000000"/>
      </a:dk1>
      <a:lt1>
        <a:srgbClr val="FFFFFF"/>
      </a:lt1>
      <a:dk2>
        <a:srgbClr val="9A2801"/>
      </a:dk2>
      <a:lt2>
        <a:srgbClr val="666666"/>
      </a:lt2>
      <a:accent1>
        <a:srgbClr val="BF4500"/>
      </a:accent1>
      <a:accent2>
        <a:srgbClr val="FF6C00"/>
      </a:accent2>
      <a:accent3>
        <a:srgbClr val="FDAC25"/>
      </a:accent3>
      <a:accent4>
        <a:srgbClr val="999999"/>
      </a:accent4>
      <a:accent5>
        <a:srgbClr val="666666"/>
      </a:accent5>
      <a:accent6>
        <a:srgbClr val="666666"/>
      </a:accent6>
      <a:hlink>
        <a:srgbClr val="FDAC25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ABB-PPTViolet">
  <a:themeElements>
    <a:clrScheme name="ABB Violet">
      <a:dk1>
        <a:srgbClr val="000000"/>
      </a:dk1>
      <a:lt1>
        <a:srgbClr val="FFFFFF"/>
      </a:lt1>
      <a:dk2>
        <a:srgbClr val="601F69"/>
      </a:dk2>
      <a:lt2>
        <a:srgbClr val="666666"/>
      </a:lt2>
      <a:accent1>
        <a:srgbClr val="904AB0"/>
      </a:accent1>
      <a:accent2>
        <a:srgbClr val="9868EF"/>
      </a:accent2>
      <a:accent3>
        <a:srgbClr val="B4A0E8"/>
      </a:accent3>
      <a:accent4>
        <a:srgbClr val="999999"/>
      </a:accent4>
      <a:accent5>
        <a:srgbClr val="666666"/>
      </a:accent5>
      <a:accent6>
        <a:srgbClr val="666666"/>
      </a:accent6>
      <a:hlink>
        <a:srgbClr val="B4A0E8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Larissa-Design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-Design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879</Words>
  <Application>Microsoft Office PowerPoint</Application>
  <PresentationFormat>On-screen Show (4:3)</PresentationFormat>
  <Paragraphs>169</Paragraphs>
  <Slides>20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Default Theme</vt:lpstr>
      <vt:lpstr>ABB-PPTGreen</vt:lpstr>
      <vt:lpstr>ABB Orange</vt:lpstr>
      <vt:lpstr>ABB-PPTViolet</vt:lpstr>
      <vt:lpstr>Origin Graph</vt:lpstr>
      <vt:lpstr>Electric Breakdown</vt:lpstr>
      <vt:lpstr>Introduction</vt:lpstr>
      <vt:lpstr>Introduction</vt:lpstr>
      <vt:lpstr>Introduction</vt:lpstr>
      <vt:lpstr>Introduction</vt:lpstr>
      <vt:lpstr>Breakdown criterion</vt:lpstr>
      <vt:lpstr>Breakdown criterion</vt:lpstr>
      <vt:lpstr>Breakdown criterion</vt:lpstr>
      <vt:lpstr>Breakdown criterion</vt:lpstr>
      <vt:lpstr>Breakdown criterion</vt:lpstr>
      <vt:lpstr>Breakdown and PD at pressures 0.25 …1.5 bar </vt:lpstr>
      <vt:lpstr>Breakdown and PD at pressures 0.25 …1.5 bar</vt:lpstr>
      <vt:lpstr>Breakdown and PD at pressures 0.25 …1.5 bar</vt:lpstr>
      <vt:lpstr>Breakdown and PD at pressures 0.25 …1.5 bar</vt:lpstr>
      <vt:lpstr>Breakdown and PD at pressures 0.25 …1.5 bar</vt:lpstr>
      <vt:lpstr>Breakdown and PD at pressures 0.25 …1.5 bar</vt:lpstr>
      <vt:lpstr>Breakdown and PD at pressures 0.25 …1.5 bar</vt:lpstr>
      <vt:lpstr>Breakdown and PD at pressures 0.25 …1.5 bar</vt:lpstr>
      <vt:lpstr>Breakdown and PD at pressures 0.25 …1.5 bar</vt:lpstr>
      <vt:lpstr>PowerPoint Presentation</vt:lpstr>
    </vt:vector>
  </TitlesOfParts>
  <Company>ABB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Electrical Breakdown</dc:title>
  <dc:subject>Vorlage</dc:subject>
  <dc:creator>Seeger, Martin</dc:creator>
  <cp:lastModifiedBy>Seeger, Martin</cp:lastModifiedBy>
  <cp:revision>22</cp:revision>
  <cp:lastPrinted>2013-10-28T08:36:38Z</cp:lastPrinted>
  <dcterms:created xsi:type="dcterms:W3CDTF">2013-10-27T09:33:55Z</dcterms:created>
  <dcterms:modified xsi:type="dcterms:W3CDTF">2013-11-03T16:47:25Z</dcterms:modified>
  <cp:category>2010</cp:category>
</cp:coreProperties>
</file>