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4" r:id="rId1"/>
  </p:sldMasterIdLst>
  <p:notesMasterIdLst>
    <p:notesMasterId r:id="rId19"/>
  </p:notesMasterIdLst>
  <p:sldIdLst>
    <p:sldId id="256" r:id="rId2"/>
    <p:sldId id="452" r:id="rId3"/>
    <p:sldId id="453" r:id="rId4"/>
    <p:sldId id="454" r:id="rId5"/>
    <p:sldId id="455" r:id="rId6"/>
    <p:sldId id="457" r:id="rId7"/>
    <p:sldId id="456" r:id="rId8"/>
    <p:sldId id="444" r:id="rId9"/>
    <p:sldId id="443" r:id="rId10"/>
    <p:sldId id="458" r:id="rId11"/>
    <p:sldId id="428" r:id="rId12"/>
    <p:sldId id="459" r:id="rId13"/>
    <p:sldId id="461" r:id="rId14"/>
    <p:sldId id="462" r:id="rId15"/>
    <p:sldId id="460" r:id="rId16"/>
    <p:sldId id="449" r:id="rId17"/>
    <p:sldId id="384" r:id="rId18"/>
  </p:sldIdLst>
  <p:sldSz cx="9144000" cy="6858000" type="screen4x3"/>
  <p:notesSz cx="6810375" cy="9942513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3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93" autoAdjust="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36" y="0"/>
            <a:ext cx="2951163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694"/>
            <a:ext cx="5448300" cy="447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Click to edit Master text styles</a:t>
            </a:r>
          </a:p>
          <a:p>
            <a:pPr lvl="1"/>
            <a:r>
              <a:rPr lang="nl-NL" noProof="0" smtClean="0"/>
              <a:t>Second level</a:t>
            </a:r>
          </a:p>
          <a:p>
            <a:pPr lvl="2"/>
            <a:r>
              <a:rPr lang="nl-NL" noProof="0" smtClean="0"/>
              <a:t>Third level</a:t>
            </a:r>
          </a:p>
          <a:p>
            <a:pPr lvl="3"/>
            <a:r>
              <a:rPr lang="nl-NL" noProof="0" smtClean="0"/>
              <a:t>Fourth level</a:t>
            </a:r>
          </a:p>
          <a:p>
            <a:pPr lvl="4"/>
            <a:r>
              <a:rPr lang="nl-NL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51163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36" y="9443662"/>
            <a:ext cx="2951163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28CD1CE-F23E-4EDA-B450-E148D368DD1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6483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A1BA07-AA84-45A6-B2D5-1C14657CAE27}" type="slidenum">
              <a:rPr lang="nl-NL" smtClean="0">
                <a:latin typeface="Arial" pitchFamily="34" charset="0"/>
              </a:rPr>
              <a:pPr/>
              <a:t>0</a:t>
            </a:fld>
            <a:endParaRPr lang="nl-NL" smtClean="0"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Pulsed power and pulsed plasma research at TU/e-EPS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Visit DSM - 4 November 2008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FAB951-50E7-4A4D-AFA9-E0074B494069}" type="slidenum">
              <a:rPr lang="en-GB"/>
              <a:pPr/>
              <a:t>5</a:t>
            </a:fld>
            <a:endParaRPr lang="en-GB"/>
          </a:p>
        </p:txBody>
      </p:sp>
      <p:sp>
        <p:nvSpPr>
          <p:cNvPr id="153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39775"/>
            <a:ext cx="4930775" cy="3697288"/>
          </a:xfrm>
          <a:ln/>
        </p:spPr>
      </p:sp>
      <p:sp>
        <p:nvSpPr>
          <p:cNvPr id="153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684713"/>
            <a:ext cx="4994275" cy="45180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Pulsed power and pulsed plasma research at TU/e-EPS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Visit DSM - 4 November 2008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FAB951-50E7-4A4D-AFA9-E0074B494069}" type="slidenum">
              <a:rPr lang="en-GB"/>
              <a:pPr/>
              <a:t>16</a:t>
            </a:fld>
            <a:endParaRPr lang="en-GB"/>
          </a:p>
        </p:txBody>
      </p:sp>
      <p:sp>
        <p:nvSpPr>
          <p:cNvPr id="153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39775"/>
            <a:ext cx="4930775" cy="3697288"/>
          </a:xfrm>
          <a:ln/>
        </p:spPr>
      </p:sp>
      <p:sp>
        <p:nvSpPr>
          <p:cNvPr id="153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684713"/>
            <a:ext cx="4994275" cy="45180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09653-21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049723" y="1158377"/>
            <a:ext cx="4562838" cy="4430863"/>
          </a:xfrm>
          <a:prstGeom prst="rect">
            <a:avLst/>
          </a:prstGeom>
        </p:spPr>
      </p:pic>
      <p:pic>
        <p:nvPicPr>
          <p:cNvPr id="5" name="Picture 12" descr="red tit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619250"/>
            <a:ext cx="5616575" cy="1470025"/>
          </a:xfrm>
        </p:spPr>
        <p:txBody>
          <a:bodyPr anchor="t"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238500"/>
            <a:ext cx="5113337" cy="55086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B6F6437C-3C2B-40C0-8B14-6EC001D8F740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215900"/>
            <a:ext cx="2005012" cy="55229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1188" y="215900"/>
            <a:ext cx="5867400" cy="55229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FAFF16BC-54F6-4163-B4C4-A52E425ED37E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11188" y="0"/>
            <a:ext cx="8024812" cy="8366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188" y="1600200"/>
            <a:ext cx="3919537" cy="1992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3125" y="1600200"/>
            <a:ext cx="3921125" cy="1992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1188" y="3744913"/>
            <a:ext cx="3919537" cy="199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83125" y="3744913"/>
            <a:ext cx="3921125" cy="199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459788" y="6567488"/>
            <a:ext cx="576262" cy="187325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Page </a:t>
            </a:r>
            <a:fld id="{8DEDA10A-B7DB-4371-A4AA-8E6F628CC316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5CD86928-43FE-44D2-8E6D-64A4CEE570F1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5ADFB307-1753-4CA4-AC7D-6F98A45E99A9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3919537" cy="413861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600200"/>
            <a:ext cx="3921125" cy="413861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98D6BFC6-83C6-459F-AF06-183E57D12C6F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EC6337A4-E2B6-4D9C-AF27-910B9257D4BC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63955" y="6548438"/>
            <a:ext cx="609600" cy="187325"/>
          </a:xfrm>
          <a:ln/>
        </p:spPr>
        <p:txBody>
          <a:bodyPr/>
          <a:lstStyle>
            <a:lvl1pPr>
              <a:defRPr sz="100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2"/>
          </p:nvPr>
        </p:nvSpPr>
        <p:spPr>
          <a:xfrm>
            <a:off x="7447992" y="6548438"/>
            <a:ext cx="647700" cy="187325"/>
          </a:xfrm>
          <a:ln/>
        </p:spPr>
        <p:txBody>
          <a:bodyPr/>
          <a:lstStyle>
            <a:lvl1pPr>
              <a:defRPr sz="100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C2411A48-50EB-42C0-AA30-F1CB3B4FD858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8544E686-7917-42B0-9D0A-0CC4691EDFB6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90ADF07C-9F5A-464A-A23C-06A2F0FBD7CB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8" descr="red bar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89820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9" descr="date bar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19925" y="6408738"/>
            <a:ext cx="21240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215900"/>
            <a:ext cx="802481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NL" smtClean="0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48438"/>
            <a:ext cx="3598862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48438"/>
            <a:ext cx="609600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2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nl-NL" dirty="0" smtClean="0"/>
              <a:t>Page </a:t>
            </a:r>
            <a:fld id="{C5E39BF2-1C46-4872-9978-D2FEB2E42546}" type="slidenum">
              <a:rPr lang="nl-NL" smtClean="0"/>
              <a:pPr>
                <a:defRPr/>
              </a:pPr>
              <a:t>‹#›</a:t>
            </a:fld>
            <a:endParaRPr lang="nl-NL" dirty="0"/>
          </a:p>
        </p:txBody>
      </p:sp>
      <p:pic>
        <p:nvPicPr>
          <p:cNvPr id="2055" name="Picture 11" descr="logo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602413" y="5978525"/>
            <a:ext cx="20304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7925" y="6548438"/>
            <a:ext cx="647700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tx2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sp>
        <p:nvSpPr>
          <p:cNvPr id="205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7993062" cy="413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2" r:id="rId12"/>
    <p:sldLayoutId id="2147483703" r:id="rId13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51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 b="1">
          <a:solidFill>
            <a:schemeClr val="tx1"/>
          </a:solidFill>
          <a:latin typeface="+mn-lt"/>
        </a:defRPr>
      </a:lvl2pPr>
      <a:lvl3pPr marL="814388" indent="-2778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−"/>
        <a:defRPr sz="2200" b="1">
          <a:solidFill>
            <a:schemeClr val="tx1"/>
          </a:solidFill>
          <a:latin typeface="+mn-lt"/>
        </a:defRPr>
      </a:lvl3pPr>
      <a:lvl4pPr marL="1069975" indent="-2540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−"/>
        <a:defRPr sz="2200" b="1">
          <a:solidFill>
            <a:schemeClr val="tx1"/>
          </a:solidFill>
          <a:latin typeface="+mn-lt"/>
        </a:defRPr>
      </a:lvl4pPr>
      <a:lvl5pPr marL="1349375" indent="-2778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−"/>
        <a:defRPr sz="2200" b="1">
          <a:solidFill>
            <a:schemeClr val="tx1"/>
          </a:solidFill>
          <a:latin typeface="+mn-lt"/>
        </a:defRPr>
      </a:lvl5pPr>
      <a:lvl6pPr marL="1806575" indent="-27781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6pPr>
      <a:lvl7pPr marL="2263775" indent="-27781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7pPr>
      <a:lvl8pPr marL="2720975" indent="-27781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8pPr>
      <a:lvl9pPr marL="3178175" indent="-27781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w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9.w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wmf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wm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758953"/>
            <a:ext cx="5616575" cy="1470025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Pulsed power and </a:t>
            </a:r>
            <a:br>
              <a:rPr lang="nl-NL" dirty="0" smtClean="0"/>
            </a:br>
            <a:r>
              <a:rPr lang="nl-NL" dirty="0" smtClean="0"/>
              <a:t>transient plasma research </a:t>
            </a:r>
            <a:br>
              <a:rPr lang="nl-NL" dirty="0" smtClean="0"/>
            </a:br>
            <a:r>
              <a:rPr lang="nl-NL" dirty="0" smtClean="0"/>
              <a:t>@ TU/e-EES</a:t>
            </a:r>
            <a:endParaRPr 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378203"/>
            <a:ext cx="5113337" cy="550863"/>
          </a:xfrm>
        </p:spPr>
        <p:txBody>
          <a:bodyPr/>
          <a:lstStyle/>
          <a:p>
            <a:pPr eaLnBrk="1" hangingPunct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ns streamer plasma generation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Voltage diagnostic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4797562" cy="7757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700808"/>
            <a:ext cx="3103542" cy="17243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36912"/>
            <a:ext cx="4101658" cy="1607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9207"/>
            <a:ext cx="2705484" cy="2421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3105421" cy="176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0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Pulsed power to plasma matching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Electrical impedance of a streamer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5CD86928-43FE-44D2-8E6D-64A4CEE570F1}" type="slidenum">
              <a:rPr lang="nl-NL" smtClean="0"/>
              <a:pPr>
                <a:defRPr/>
              </a:pPr>
              <a:t>10</a:t>
            </a:fld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2037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56792"/>
            <a:ext cx="2770370" cy="2483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37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69531"/>
            <a:ext cx="2916164" cy="462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11" descr="Figure512a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769" y="1656508"/>
            <a:ext cx="291101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" descr="Figure512b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441" y="3933056"/>
            <a:ext cx="291101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513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818986"/>
            <a:ext cx="5673920" cy="35789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ns streamer plasma generation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First matching experiment @ Kumamoto </a:t>
            </a:r>
            <a:r>
              <a:rPr lang="en-US" dirty="0" err="1" smtClean="0"/>
              <a:t>Univ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BBF1856-5C51-44F9-89E8-B153356034FA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Nov-2013</a:t>
            </a:r>
            <a:endParaRPr lang="nl-NL"/>
          </a:p>
        </p:txBody>
      </p:sp>
      <p:pic>
        <p:nvPicPr>
          <p:cNvPr id="10" name="Picture 2" descr="F:\DCIM\103CASIO\CIMG0141.JPG"/>
          <p:cNvPicPr>
            <a:picLocks noChangeAspect="1" noChangeArrowheads="1"/>
          </p:cNvPicPr>
          <p:nvPr/>
        </p:nvPicPr>
        <p:blipFill>
          <a:blip r:embed="rId3" cstate="print"/>
          <a:srcRect l="2584" t="43835" b="27358"/>
          <a:stretch>
            <a:fillRect/>
          </a:stretch>
        </p:blipFill>
        <p:spPr bwMode="auto">
          <a:xfrm>
            <a:off x="611560" y="1556792"/>
            <a:ext cx="4968552" cy="1101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0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56792"/>
            <a:ext cx="2880320" cy="118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71"/>
          <a:stretch/>
        </p:blipFill>
        <p:spPr bwMode="auto">
          <a:xfrm>
            <a:off x="606802" y="3142084"/>
            <a:ext cx="2305038" cy="1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73216"/>
            <a:ext cx="1108785" cy="138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20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ns streamer plasma generation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First plasma – by Hans </a:t>
            </a:r>
            <a:r>
              <a:rPr lang="en-US" dirty="0" err="1" smtClean="0"/>
              <a:t>Hoft</a:t>
            </a:r>
            <a:r>
              <a:rPr lang="en-US" dirty="0" smtClean="0"/>
              <a:t>, INP Greifswald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12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4797562" cy="77571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80828"/>
            <a:ext cx="3528392" cy="1324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3" b="11312"/>
          <a:stretch/>
        </p:blipFill>
        <p:spPr bwMode="auto">
          <a:xfrm>
            <a:off x="611560" y="4285672"/>
            <a:ext cx="3528392" cy="206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10608"/>
            <a:ext cx="2520280" cy="187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29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ns streamer plasma generation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First plasma – by Hans </a:t>
            </a:r>
            <a:r>
              <a:rPr lang="en-US" dirty="0" err="1" smtClean="0"/>
              <a:t>Hoft</a:t>
            </a:r>
            <a:r>
              <a:rPr lang="en-US" dirty="0" smtClean="0"/>
              <a:t>, INP Greifswald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13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26"/>
          <a:stretch/>
        </p:blipFill>
        <p:spPr bwMode="auto">
          <a:xfrm>
            <a:off x="611560" y="1628800"/>
            <a:ext cx="8390218" cy="174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1" t="56656"/>
          <a:stretch/>
        </p:blipFill>
        <p:spPr bwMode="auto">
          <a:xfrm>
            <a:off x="611560" y="3573016"/>
            <a:ext cx="7920880" cy="143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9512" y="5589240"/>
            <a:ext cx="864096" cy="115212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5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ns streamer plasma generation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First plasma – by Hans </a:t>
            </a:r>
            <a:r>
              <a:rPr lang="en-US" dirty="0" err="1" smtClean="0"/>
              <a:t>Hoft</a:t>
            </a:r>
            <a:r>
              <a:rPr lang="en-US" dirty="0" smtClean="0"/>
              <a:t>, INP Greifswald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14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331532"/>
            <a:ext cx="6552729" cy="247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00192" y="5445224"/>
            <a:ext cx="3384376" cy="20882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46" y="3861049"/>
            <a:ext cx="6575450" cy="253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22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5" name="Picture 6" descr="thats%20all%20fol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484313"/>
            <a:ext cx="30892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709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9" name="Rectangle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Pulsed corona discharges</a:t>
            </a:r>
            <a:endParaRPr lang="en-US"/>
          </a:p>
        </p:txBody>
      </p:sp>
      <p:sp>
        <p:nvSpPr>
          <p:cNvPr id="29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E241C165-1FAF-43BB-B325-CE8CE9DB48BD}" type="slidenum">
              <a:rPr lang="nl-NL" smtClean="0"/>
              <a:pPr/>
              <a:t>16</a:t>
            </a:fld>
            <a:endParaRPr lang="nl-NL"/>
          </a:p>
        </p:txBody>
      </p:sp>
      <p:sp>
        <p:nvSpPr>
          <p:cNvPr id="34" name="Date Placeholder 3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Nov-2013</a:t>
            </a:r>
            <a:endParaRPr lang="nl-NL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87702" y="1700213"/>
            <a:ext cx="835025" cy="2498725"/>
            <a:chOff x="2880" y="1104"/>
            <a:chExt cx="816" cy="1776"/>
          </a:xfrm>
        </p:grpSpPr>
        <p:sp>
          <p:nvSpPr>
            <p:cNvPr id="1536009" name="Oval 9"/>
            <p:cNvSpPr>
              <a:spLocks noChangeArrowheads="1"/>
            </p:cNvSpPr>
            <p:nvPr/>
          </p:nvSpPr>
          <p:spPr bwMode="auto">
            <a:xfrm>
              <a:off x="3408" y="1296"/>
              <a:ext cx="288" cy="28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2880" y="1104"/>
              <a:ext cx="792" cy="1776"/>
              <a:chOff x="2880" y="1104"/>
              <a:chExt cx="792" cy="1776"/>
            </a:xfrm>
          </p:grpSpPr>
          <p:grpSp>
            <p:nvGrpSpPr>
              <p:cNvPr id="4" name="Group 11"/>
              <p:cNvGrpSpPr>
                <a:grpSpLocks/>
              </p:cNvGrpSpPr>
              <p:nvPr/>
            </p:nvGrpSpPr>
            <p:grpSpPr bwMode="auto">
              <a:xfrm>
                <a:off x="2880" y="1104"/>
                <a:ext cx="384" cy="1776"/>
                <a:chOff x="3360" y="1200"/>
                <a:chExt cx="384" cy="1776"/>
              </a:xfrm>
            </p:grpSpPr>
            <p:grpSp>
              <p:nvGrpSpPr>
                <p:cNvPr id="5" name="Group 12"/>
                <p:cNvGrpSpPr>
                  <a:grpSpLocks/>
                </p:cNvGrpSpPr>
                <p:nvPr/>
              </p:nvGrpSpPr>
              <p:grpSpPr bwMode="auto">
                <a:xfrm>
                  <a:off x="3360" y="1344"/>
                  <a:ext cx="384" cy="1488"/>
                  <a:chOff x="3408" y="1344"/>
                  <a:chExt cx="336" cy="1488"/>
                </a:xfrm>
              </p:grpSpPr>
              <p:sp>
                <p:nvSpPr>
                  <p:cNvPr id="1536013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344"/>
                    <a:ext cx="336" cy="192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36014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2640"/>
                    <a:ext cx="336" cy="192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36015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3408" y="1440"/>
                    <a:ext cx="0" cy="12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sp>
                <p:nvSpPr>
                  <p:cNvPr id="1536016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3744" y="1440"/>
                    <a:ext cx="0" cy="129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36017" name="Line 17"/>
                <p:cNvSpPr>
                  <a:spLocks noChangeShapeType="1"/>
                </p:cNvSpPr>
                <p:nvPr/>
              </p:nvSpPr>
              <p:spPr bwMode="auto">
                <a:xfrm>
                  <a:off x="3552" y="1200"/>
                  <a:ext cx="0" cy="177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1536018" name="Line 18"/>
              <p:cNvSpPr>
                <a:spLocks noChangeShapeType="1"/>
              </p:cNvSpPr>
              <p:nvPr/>
            </p:nvSpPr>
            <p:spPr bwMode="auto">
              <a:xfrm>
                <a:off x="3072" y="1104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6019" name="Line 19"/>
              <p:cNvSpPr>
                <a:spLocks noChangeShapeType="1"/>
              </p:cNvSpPr>
              <p:nvPr/>
            </p:nvSpPr>
            <p:spPr bwMode="auto">
              <a:xfrm>
                <a:off x="3552" y="1104"/>
                <a:ext cx="0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6020" name="Line 20"/>
              <p:cNvSpPr>
                <a:spLocks noChangeShapeType="1"/>
              </p:cNvSpPr>
              <p:nvPr/>
            </p:nvSpPr>
            <p:spPr bwMode="auto">
              <a:xfrm>
                <a:off x="3552" y="158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6021" name="Line 21"/>
              <p:cNvSpPr>
                <a:spLocks noChangeShapeType="1"/>
              </p:cNvSpPr>
              <p:nvPr/>
            </p:nvSpPr>
            <p:spPr bwMode="auto">
              <a:xfrm flipH="1">
                <a:off x="3264" y="172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6022" name="Freeform 22"/>
              <p:cNvSpPr>
                <a:spLocks/>
              </p:cNvSpPr>
              <p:nvPr/>
            </p:nvSpPr>
            <p:spPr bwMode="auto">
              <a:xfrm>
                <a:off x="3456" y="1350"/>
                <a:ext cx="216" cy="154"/>
              </a:xfrm>
              <a:custGeom>
                <a:avLst/>
                <a:gdLst/>
                <a:ahLst/>
                <a:cxnLst>
                  <a:cxn ang="0">
                    <a:pos x="0" y="152"/>
                  </a:cxn>
                  <a:cxn ang="0">
                    <a:pos x="30" y="56"/>
                  </a:cxn>
                  <a:cxn ang="0">
                    <a:pos x="56" y="4"/>
                  </a:cxn>
                  <a:cxn ang="0">
                    <a:pos x="72" y="34"/>
                  </a:cxn>
                  <a:cxn ang="0">
                    <a:pos x="96" y="84"/>
                  </a:cxn>
                  <a:cxn ang="0">
                    <a:pos x="146" y="135"/>
                  </a:cxn>
                  <a:cxn ang="0">
                    <a:pos x="216" y="154"/>
                  </a:cxn>
                </a:cxnLst>
                <a:rect l="0" t="0" r="r" b="b"/>
                <a:pathLst>
                  <a:path w="216" h="154">
                    <a:moveTo>
                      <a:pt x="0" y="152"/>
                    </a:moveTo>
                    <a:cubicBezTo>
                      <a:pt x="5" y="136"/>
                      <a:pt x="21" y="81"/>
                      <a:pt x="30" y="56"/>
                    </a:cubicBezTo>
                    <a:cubicBezTo>
                      <a:pt x="39" y="31"/>
                      <a:pt x="49" y="8"/>
                      <a:pt x="56" y="4"/>
                    </a:cubicBezTo>
                    <a:cubicBezTo>
                      <a:pt x="63" y="0"/>
                      <a:pt x="65" y="21"/>
                      <a:pt x="72" y="34"/>
                    </a:cubicBezTo>
                    <a:cubicBezTo>
                      <a:pt x="79" y="47"/>
                      <a:pt x="84" y="67"/>
                      <a:pt x="96" y="84"/>
                    </a:cubicBezTo>
                    <a:cubicBezTo>
                      <a:pt x="108" y="101"/>
                      <a:pt x="126" y="123"/>
                      <a:pt x="146" y="135"/>
                    </a:cubicBezTo>
                    <a:cubicBezTo>
                      <a:pt x="166" y="147"/>
                      <a:pt x="202" y="150"/>
                      <a:pt x="216" y="154"/>
                    </a:cubicBez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1536023" name="Text Box 23"/>
          <p:cNvSpPr txBox="1">
            <a:spLocks noChangeArrowheads="1"/>
          </p:cNvSpPr>
          <p:nvPr/>
        </p:nvSpPr>
        <p:spPr bwMode="auto">
          <a:xfrm>
            <a:off x="3121988" y="4618038"/>
            <a:ext cx="744178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 dirty="0">
                <a:latin typeface="Calibri" pitchFamily="34" charset="0"/>
              </a:rPr>
              <a:t>fast ICCD</a:t>
            </a:r>
          </a:p>
          <a:p>
            <a:pPr algn="ctr" eaLnBrk="0" hangingPunct="0"/>
            <a:r>
              <a:rPr lang="en-US" sz="1200" dirty="0">
                <a:latin typeface="Calibri" pitchFamily="34" charset="0"/>
              </a:rPr>
              <a:t>end-on</a:t>
            </a:r>
          </a:p>
          <a:p>
            <a:pPr algn="ctr" eaLnBrk="0" hangingPunct="0"/>
            <a:r>
              <a:rPr lang="en-US" sz="1200" dirty="0">
                <a:latin typeface="Calibri" pitchFamily="34" charset="0"/>
              </a:rPr>
              <a:t>views</a:t>
            </a:r>
            <a:endParaRPr lang="en-GB" sz="1200" dirty="0">
              <a:latin typeface="Calibri" pitchFamily="34" charset="0"/>
            </a:endParaRPr>
          </a:p>
        </p:txBody>
      </p:sp>
      <p:sp>
        <p:nvSpPr>
          <p:cNvPr id="1536024" name="Line 24"/>
          <p:cNvSpPr>
            <a:spLocks noChangeShapeType="1"/>
          </p:cNvSpPr>
          <p:nvPr/>
        </p:nvSpPr>
        <p:spPr bwMode="auto">
          <a:xfrm flipV="1">
            <a:off x="3486139" y="4292601"/>
            <a:ext cx="0" cy="3603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36025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55751"/>
            <a:ext cx="3571321" cy="4159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177" y="1571613"/>
            <a:ext cx="2505064" cy="385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026" name="Rectangle 26"/>
          <p:cNvSpPr>
            <a:spLocks noChangeArrowheads="1"/>
          </p:cNvSpPr>
          <p:nvPr/>
        </p:nvSpPr>
        <p:spPr bwMode="auto">
          <a:xfrm>
            <a:off x="2416451" y="4767751"/>
            <a:ext cx="288925" cy="642942"/>
          </a:xfrm>
          <a:prstGeom prst="rect">
            <a:avLst/>
          </a:prstGeom>
          <a:solidFill>
            <a:srgbClr val="00FFFF">
              <a:alpha val="14999"/>
            </a:srgbClr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027" name="Line 27"/>
          <p:cNvSpPr>
            <a:spLocks noChangeShapeType="1"/>
          </p:cNvSpPr>
          <p:nvPr/>
        </p:nvSpPr>
        <p:spPr bwMode="auto">
          <a:xfrm>
            <a:off x="2786050" y="5572140"/>
            <a:ext cx="1800225" cy="0"/>
          </a:xfrm>
          <a:prstGeom prst="line">
            <a:avLst/>
          </a:prstGeom>
          <a:noFill/>
          <a:ln w="76200">
            <a:solidFill>
              <a:srgbClr val="3333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6" name="Group 24"/>
          <p:cNvGrpSpPr/>
          <p:nvPr/>
        </p:nvGrpSpPr>
        <p:grpSpPr>
          <a:xfrm>
            <a:off x="5572132" y="1142984"/>
            <a:ext cx="1738962" cy="1500198"/>
            <a:chOff x="5357818" y="785794"/>
            <a:chExt cx="1738962" cy="1500198"/>
          </a:xfrm>
        </p:grpSpPr>
        <p:sp>
          <p:nvSpPr>
            <p:cNvPr id="26" name="TextBox 25"/>
            <p:cNvSpPr txBox="1"/>
            <p:nvPr/>
          </p:nvSpPr>
          <p:spPr>
            <a:xfrm>
              <a:off x="5572132" y="785794"/>
              <a:ext cx="1524648" cy="307777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400" dirty="0" smtClean="0">
                  <a:solidFill>
                    <a:schemeClr val="tx2"/>
                  </a:solidFill>
                  <a:latin typeface="Calibri" pitchFamily="34" charset="0"/>
                </a:rPr>
                <a:t>Primary streamers</a:t>
              </a:r>
              <a:endParaRPr lang="en-US" sz="1400" dirty="0">
                <a:solidFill>
                  <a:schemeClr val="tx2"/>
                </a:solidFill>
                <a:latin typeface="Calibri" pitchFamily="34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 rot="5400000">
              <a:off x="5072066" y="1357298"/>
              <a:ext cx="1214446" cy="642942"/>
            </a:xfrm>
            <a:prstGeom prst="straightConnector1">
              <a:avLst/>
            </a:prstGeom>
            <a:noFill/>
            <a:ln w="15875" cap="flat" cmpd="sng" algn="ctr">
              <a:solidFill>
                <a:schemeClr val="tx1">
                  <a:lumMod val="60000"/>
                  <a:lumOff val="40000"/>
                </a:schemeClr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  <p:grpSp>
        <p:nvGrpSpPr>
          <p:cNvPr id="7" name="Group 27"/>
          <p:cNvGrpSpPr/>
          <p:nvPr/>
        </p:nvGrpSpPr>
        <p:grpSpPr>
          <a:xfrm>
            <a:off x="6786578" y="1547328"/>
            <a:ext cx="2214578" cy="1524482"/>
            <a:chOff x="6643702" y="1261576"/>
            <a:chExt cx="2214578" cy="1524482"/>
          </a:xfrm>
        </p:grpSpPr>
        <p:sp>
          <p:nvSpPr>
            <p:cNvPr id="31" name="TextBox 30"/>
            <p:cNvSpPr txBox="1"/>
            <p:nvPr/>
          </p:nvSpPr>
          <p:spPr>
            <a:xfrm>
              <a:off x="6643702" y="1261576"/>
              <a:ext cx="2214578" cy="738664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400" dirty="0" smtClean="0">
                  <a:solidFill>
                    <a:schemeClr val="tx2"/>
                  </a:solidFill>
                  <a:latin typeface="Calibri" pitchFamily="34" charset="0"/>
                </a:rPr>
                <a:t>Secondary or late streamers (can be avoided by using short pulses)</a:t>
              </a:r>
              <a:endParaRPr lang="en-US" sz="1400" dirty="0">
                <a:solidFill>
                  <a:schemeClr val="tx2"/>
                </a:solidFill>
                <a:latin typeface="Calibri" pitchFamily="34" charset="0"/>
              </a:endParaRPr>
            </a:p>
          </p:txBody>
        </p:sp>
        <p:cxnSp>
          <p:nvCxnSpPr>
            <p:cNvPr id="32" name="Straight Arrow Connector 31"/>
            <p:cNvCxnSpPr/>
            <p:nvPr/>
          </p:nvCxnSpPr>
          <p:spPr bwMode="auto">
            <a:xfrm rot="5400000">
              <a:off x="6715140" y="2214554"/>
              <a:ext cx="857256" cy="285752"/>
            </a:xfrm>
            <a:prstGeom prst="straightConnector1">
              <a:avLst/>
            </a:prstGeom>
            <a:noFill/>
            <a:ln w="158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  <p:sp>
        <p:nvSpPr>
          <p:cNvPr id="33" name="TextBox 32"/>
          <p:cNvSpPr txBox="1"/>
          <p:nvPr/>
        </p:nvSpPr>
        <p:spPr>
          <a:xfrm>
            <a:off x="539552" y="6258798"/>
            <a:ext cx="59123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  <a:cs typeface="Calibri" pitchFamily="34" charset="0"/>
              </a:rPr>
              <a:t>IEEE Trans. On Plasma Science, Vol.26, No.5, Oct.1998, pp.1476-1484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6" grpId="0" animBg="1"/>
      <p:bldP spid="15360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Drift step recovery diodes for HV pulsing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5CD86928-43FE-44D2-8E6D-64A4CEE570F1}" type="slidenum">
              <a:rPr lang="nl-NL" smtClean="0"/>
              <a:pPr>
                <a:defRPr/>
              </a:pPr>
              <a:t>1</a:t>
            </a:fld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3" r="52344" b="50000"/>
          <a:stretch/>
        </p:blipFill>
        <p:spPr>
          <a:xfrm>
            <a:off x="401919" y="1633132"/>
            <a:ext cx="3123049" cy="12683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828" y="1633132"/>
            <a:ext cx="2269860" cy="1507836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4433637" cy="199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168" y="3710005"/>
            <a:ext cx="4148055" cy="1663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589240"/>
            <a:ext cx="860023" cy="117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2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Drift step recovery diodes for HV pulsing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5CD86928-43FE-44D2-8E6D-64A4CEE570F1}" type="slidenum">
              <a:rPr lang="nl-NL" smtClean="0"/>
              <a:pPr>
                <a:defRPr/>
              </a:pPr>
              <a:t>2</a:t>
            </a:fld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79" y="1268760"/>
            <a:ext cx="3810000" cy="309334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77" b="12989"/>
          <a:stretch/>
        </p:blipFill>
        <p:spPr>
          <a:xfrm>
            <a:off x="4720165" y="1799068"/>
            <a:ext cx="3794794" cy="357414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2" y="4518356"/>
            <a:ext cx="3702928" cy="200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54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Pulsed SDBD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2017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2039937" cy="161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17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24" y="1412777"/>
            <a:ext cx="286326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173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5383542" cy="182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0" descr="bron_pulsetrafo_pic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5" t="15241" r="6785" b="10172"/>
          <a:stretch/>
        </p:blipFill>
        <p:spPr bwMode="auto">
          <a:xfrm>
            <a:off x="5674291" y="3722998"/>
            <a:ext cx="3107964" cy="191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8760"/>
            <a:ext cx="2871599" cy="230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5540434"/>
            <a:ext cx="877552" cy="124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1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On-demand air purification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4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7"/>
          <a:stretch/>
        </p:blipFill>
        <p:spPr bwMode="auto">
          <a:xfrm>
            <a:off x="428026" y="1484785"/>
            <a:ext cx="6664254" cy="396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5897767"/>
            <a:ext cx="1690553" cy="59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7" descr="ESEE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2397" y="5805264"/>
            <a:ext cx="766145" cy="840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48932"/>
            <a:ext cx="936104" cy="123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13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9" name="Rectangle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Pulsed corona...a very efficient source of radicals…</a:t>
            </a:r>
            <a:endParaRPr lang="en-US" sz="2800" dirty="0"/>
          </a:p>
        </p:txBody>
      </p:sp>
      <p:sp>
        <p:nvSpPr>
          <p:cNvPr id="29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E241C165-1FAF-43BB-B325-CE8CE9DB48BD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34" name="Date Placeholder 3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Nov-2013</a:t>
            </a:r>
            <a:endParaRPr lang="nl-NL"/>
          </a:p>
        </p:txBody>
      </p:sp>
      <p:pic>
        <p:nvPicPr>
          <p:cNvPr id="35" name="Picture 6" descr="Figure5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501" y="1700808"/>
            <a:ext cx="391249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68600"/>
            <a:ext cx="3266536" cy="302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Rectangle 29"/>
          <p:cNvSpPr txBox="1">
            <a:spLocks noChangeArrowheads="1"/>
          </p:cNvSpPr>
          <p:nvPr/>
        </p:nvSpPr>
        <p:spPr bwMode="auto">
          <a:xfrm>
            <a:off x="611560" y="4941168"/>
            <a:ext cx="802481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...but requires very short and powerful HV pulses.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Picture 32" descr="Winand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61248"/>
            <a:ext cx="962025" cy="113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96" y="5661248"/>
            <a:ext cx="91059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72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60 kV, 1-5 ns, 200 </a:t>
            </a:r>
            <a:r>
              <a:rPr lang="en-US" dirty="0" err="1" smtClean="0"/>
              <a:t>ps</a:t>
            </a:r>
            <a:r>
              <a:rPr lang="en-US" dirty="0" smtClean="0"/>
              <a:t> rise time, repetitive</a:t>
            </a:r>
            <a:endParaRPr lang="en-US" dirty="0"/>
          </a:p>
        </p:txBody>
      </p:sp>
      <p:pic>
        <p:nvPicPr>
          <p:cNvPr id="2017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43" y="3501008"/>
            <a:ext cx="5765653" cy="934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59" y="4582895"/>
            <a:ext cx="1767469" cy="12926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579378"/>
            <a:ext cx="3888432" cy="12924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128" y="1484784"/>
            <a:ext cx="5661807" cy="182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51" y="5229208"/>
            <a:ext cx="1133401" cy="150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11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ns streamer plasma generation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to adjust pulse duration?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7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4797562" cy="7757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652" y="2752713"/>
            <a:ext cx="4079756" cy="1559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71" t="-24866" r="-12509" b="24866"/>
          <a:stretch/>
        </p:blipFill>
        <p:spPr>
          <a:xfrm>
            <a:off x="611561" y="2494020"/>
            <a:ext cx="2398780" cy="14438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77072"/>
            <a:ext cx="2494793" cy="4693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12" y="4862144"/>
            <a:ext cx="2883368" cy="16632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300192" y="5445224"/>
            <a:ext cx="3384376" cy="20882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99" y="4863876"/>
            <a:ext cx="2903226" cy="166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7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ns streamer plasma generation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First implementation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Page </a:t>
            </a:r>
            <a:fld id="{3BBF1856-5C51-44F9-89E8-B153356034FA}" type="slidenum">
              <a:rPr lang="nl-NL" smtClean="0"/>
              <a:pPr>
                <a:defRPr/>
              </a:pPr>
              <a:t>8</a:t>
            </a:fld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Nov-2013</a:t>
            </a:r>
            <a:endParaRPr lang="nl-NL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9806"/>
            <a:ext cx="7920880" cy="24714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22796"/>
            <a:ext cx="3685823" cy="20411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582" y="1377784"/>
            <a:ext cx="3645719" cy="212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3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e standard red">
  <a:themeElements>
    <a:clrScheme name="TUe standard red 1">
      <a:dk1>
        <a:srgbClr val="101073"/>
      </a:dk1>
      <a:lt1>
        <a:srgbClr val="0066CC"/>
      </a:lt1>
      <a:dk2>
        <a:srgbClr val="FFFFFF"/>
      </a:dk2>
      <a:lt2>
        <a:srgbClr val="FF9A00"/>
      </a:lt2>
      <a:accent1>
        <a:srgbClr val="00AEEF"/>
      </a:accent1>
      <a:accent2>
        <a:srgbClr val="D6004A"/>
      </a:accent2>
      <a:accent3>
        <a:srgbClr val="AAB8E2"/>
      </a:accent3>
      <a:accent4>
        <a:srgbClr val="0C0C61"/>
      </a:accent4>
      <a:accent5>
        <a:srgbClr val="AAD3F6"/>
      </a:accent5>
      <a:accent6>
        <a:srgbClr val="C20042"/>
      </a:accent6>
      <a:hlink>
        <a:srgbClr val="AD20AD"/>
      </a:hlink>
      <a:folHlink>
        <a:srgbClr val="7FC241"/>
      </a:folHlink>
    </a:clrScheme>
    <a:fontScheme name="TUe standard re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Ue standard red 1">
        <a:dk1>
          <a:srgbClr val="101073"/>
        </a:dk1>
        <a:lt1>
          <a:srgbClr val="0066CC"/>
        </a:lt1>
        <a:dk2>
          <a:srgbClr val="FFFFFF"/>
        </a:dk2>
        <a:lt2>
          <a:srgbClr val="FF9A00"/>
        </a:lt2>
        <a:accent1>
          <a:srgbClr val="00AEEF"/>
        </a:accent1>
        <a:accent2>
          <a:srgbClr val="D6004A"/>
        </a:accent2>
        <a:accent3>
          <a:srgbClr val="AAB8E2"/>
        </a:accent3>
        <a:accent4>
          <a:srgbClr val="0C0C61"/>
        </a:accent4>
        <a:accent5>
          <a:srgbClr val="AAD3F6"/>
        </a:accent5>
        <a:accent6>
          <a:srgbClr val="C20042"/>
        </a:accent6>
        <a:hlink>
          <a:srgbClr val="AD20AD"/>
        </a:hlink>
        <a:folHlink>
          <a:srgbClr val="7FC24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TUe standard red</Template>
  <TotalTime>1994</TotalTime>
  <Words>199</Words>
  <Application>Microsoft Office PowerPoint</Application>
  <PresentationFormat>On-screen Show (4:3)</PresentationFormat>
  <Paragraphs>62</Paragraphs>
  <Slides>17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TUe standard red</vt:lpstr>
      <vt:lpstr> Pulsed power and  transient plasma research  @ TU/e-EES</vt:lpstr>
      <vt:lpstr>Drift step recovery diodes for HV pulsing</vt:lpstr>
      <vt:lpstr>Drift step recovery diodes for HV pulsing</vt:lpstr>
      <vt:lpstr>Pulsed SDBD</vt:lpstr>
      <vt:lpstr>On-demand air purification</vt:lpstr>
      <vt:lpstr>Pulsed corona...a very efficient source of radicals…</vt:lpstr>
      <vt:lpstr>60 kV, 1-5 ns, 200 ps rise time, repetitive</vt:lpstr>
      <vt:lpstr>ns streamer plasma generation How to adjust pulse duration?</vt:lpstr>
      <vt:lpstr>ns streamer plasma generation First implementation</vt:lpstr>
      <vt:lpstr>ns streamer plasma generation Voltage diagnostic</vt:lpstr>
      <vt:lpstr>Pulsed power to plasma matching  Electrical impedance of a streamer</vt:lpstr>
      <vt:lpstr>ns streamer plasma generation First matching experiment @ Kumamoto Univ</vt:lpstr>
      <vt:lpstr>ns streamer plasma generation First plasma – by Hans Hoft, INP Greifswald</vt:lpstr>
      <vt:lpstr>ns streamer plasma generation First plasma – by Hans Hoft, INP Greifswald</vt:lpstr>
      <vt:lpstr>ns streamer plasma generation First plasma – by Hans Hoft, INP Greifswald</vt:lpstr>
      <vt:lpstr>PowerPoint Presentation</vt:lpstr>
      <vt:lpstr>Pulsed corona discharges</vt:lpstr>
    </vt:vector>
  </TitlesOfParts>
  <Company>TU/e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A.J.M. Pemen</dc:creator>
  <dc:description>Design by Volle Kracht_x000d_
Template by Orange Pepper BV_x000d_
Copyright 2008</dc:description>
  <cp:lastModifiedBy>Student</cp:lastModifiedBy>
  <cp:revision>562</cp:revision>
  <dcterms:created xsi:type="dcterms:W3CDTF">2010-01-25T14:57:06Z</dcterms:created>
  <dcterms:modified xsi:type="dcterms:W3CDTF">2013-11-04T08:15:34Z</dcterms:modified>
</cp:coreProperties>
</file>