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vml" ContentType="application/vnd.openxmlformats-officedocument.vmlDrawing"/>
  <Default Extension="avi" ContentType="video/avi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>
  <p:sldMasterIdLst>
    <p:sldMasterId id="2147483650" r:id="rId1"/>
  </p:sldMasterIdLst>
  <p:notesMasterIdLst>
    <p:notesMasterId r:id="rId35"/>
  </p:notesMasterIdLst>
  <p:handoutMasterIdLst>
    <p:handoutMasterId r:id="rId36"/>
  </p:handoutMasterIdLst>
  <p:sldIdLst>
    <p:sldId id="256" r:id="rId2"/>
    <p:sldId id="341" r:id="rId3"/>
    <p:sldId id="394" r:id="rId4"/>
    <p:sldId id="395" r:id="rId5"/>
    <p:sldId id="426" r:id="rId6"/>
    <p:sldId id="427" r:id="rId7"/>
    <p:sldId id="428" r:id="rId8"/>
    <p:sldId id="449" r:id="rId9"/>
    <p:sldId id="429" r:id="rId10"/>
    <p:sldId id="387" r:id="rId11"/>
    <p:sldId id="455" r:id="rId12"/>
    <p:sldId id="430" r:id="rId13"/>
    <p:sldId id="431" r:id="rId14"/>
    <p:sldId id="432" r:id="rId15"/>
    <p:sldId id="434" r:id="rId16"/>
    <p:sldId id="435" r:id="rId17"/>
    <p:sldId id="436" r:id="rId18"/>
    <p:sldId id="437" r:id="rId19"/>
    <p:sldId id="439" r:id="rId20"/>
    <p:sldId id="440" r:id="rId21"/>
    <p:sldId id="441" r:id="rId22"/>
    <p:sldId id="442" r:id="rId23"/>
    <p:sldId id="443" r:id="rId24"/>
    <p:sldId id="445" r:id="rId25"/>
    <p:sldId id="444" r:id="rId26"/>
    <p:sldId id="450" r:id="rId27"/>
    <p:sldId id="446" r:id="rId28"/>
    <p:sldId id="456" r:id="rId29"/>
    <p:sldId id="447" r:id="rId30"/>
    <p:sldId id="457" r:id="rId31"/>
    <p:sldId id="453" r:id="rId32"/>
    <p:sldId id="452" r:id="rId33"/>
    <p:sldId id="454" r:id="rId34"/>
  </p:sldIdLst>
  <p:sldSz cx="9144000" cy="6858000" type="screen4x3"/>
  <p:notesSz cx="6797675" cy="9926638"/>
  <p:embeddedFontLst>
    <p:embeddedFont>
      <p:font typeface="Cambria Math" panose="02040503050406030204" pitchFamily="18" charset="0"/>
      <p:regular r:id="rId37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ander Nijdam" initials="SN" lastIdx="18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BCC727"/>
    <a:srgbClr val="0000FF"/>
    <a:srgbClr val="6699FF"/>
    <a:srgbClr val="FF0000"/>
    <a:srgbClr val="2E2C76"/>
    <a:srgbClr val="333399"/>
    <a:srgbClr val="FFFF00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68" autoAdjust="0"/>
    <p:restoredTop sz="86378" autoAdjust="0"/>
  </p:normalViewPr>
  <p:slideViewPr>
    <p:cSldViewPr>
      <p:cViewPr varScale="1">
        <p:scale>
          <a:sx n="65" d="100"/>
          <a:sy n="65" d="100"/>
        </p:scale>
        <p:origin x="-108" y="-10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44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60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1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commentAuthors" Target="commentAuthor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77" tIns="45838" rIns="91677" bIns="45838" numCol="1" anchor="t" anchorCtr="0" compatLnSpc="1">
            <a:prstTxWarp prst="textNoShape">
              <a:avLst/>
            </a:prstTxWarp>
          </a:bodyPr>
          <a:lstStyle>
            <a:lvl1pPr defTabSz="915988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77" tIns="45838" rIns="91677" bIns="45838" numCol="1" anchor="t" anchorCtr="0" compatLnSpc="1">
            <a:prstTxWarp prst="textNoShape">
              <a:avLst/>
            </a:prstTxWarp>
          </a:bodyPr>
          <a:lstStyle>
            <a:lvl1pPr algn="r" defTabSz="915988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77" tIns="45838" rIns="91677" bIns="45838" numCol="1" anchor="b" anchorCtr="0" compatLnSpc="1">
            <a:prstTxWarp prst="textNoShape">
              <a:avLst/>
            </a:prstTxWarp>
          </a:bodyPr>
          <a:lstStyle>
            <a:lvl1pPr defTabSz="915988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77" tIns="45838" rIns="91677" bIns="45838" numCol="1" anchor="b" anchorCtr="0" compatLnSpc="1">
            <a:prstTxWarp prst="textNoShape">
              <a:avLst/>
            </a:prstTxWarp>
          </a:bodyPr>
          <a:lstStyle>
            <a:lvl1pPr algn="r" defTabSz="915988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36C9E50D-1022-4E28-AD70-40F457DAC6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2054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14" tIns="45907" rIns="91814" bIns="45907" numCol="1" anchor="t" anchorCtr="0" compatLnSpc="1">
            <a:prstTxWarp prst="textNoShape">
              <a:avLst/>
            </a:prstTxWarp>
          </a:bodyPr>
          <a:lstStyle>
            <a:lvl1pPr defTabSz="917575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14" tIns="45907" rIns="91814" bIns="45907" numCol="1" anchor="t" anchorCtr="0" compatLnSpc="1">
            <a:prstTxWarp prst="textNoShape">
              <a:avLst/>
            </a:prstTxWarp>
          </a:bodyPr>
          <a:lstStyle>
            <a:lvl1pPr algn="r" defTabSz="917575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5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11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14" tIns="45907" rIns="91814" bIns="4590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83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6575"/>
            <a:ext cx="2946400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14" tIns="45907" rIns="91814" bIns="45907" numCol="1" anchor="b" anchorCtr="0" compatLnSpc="1">
            <a:prstTxWarp prst="textNoShape">
              <a:avLst/>
            </a:prstTxWarp>
          </a:bodyPr>
          <a:lstStyle>
            <a:lvl1pPr defTabSz="917575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83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6575"/>
            <a:ext cx="2946400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14" tIns="45907" rIns="91814" bIns="45907" numCol="1" anchor="b" anchorCtr="0" compatLnSpc="1">
            <a:prstTxWarp prst="textNoShape">
              <a:avLst/>
            </a:prstTxWarp>
          </a:bodyPr>
          <a:lstStyle>
            <a:lvl1pPr algn="r" defTabSz="917575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25ACDF9C-4B4C-4937-9C21-4BBF93C6F6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73984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9BB515F-2550-429E-8414-0177203F2AA6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7468EBD-656F-4018-BCD2-CECA1BBA1341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2FD518F-2BEC-4982-A3F6-A6B9F7131997}" type="slidenum">
              <a:rPr lang="en-GB" smtClean="0"/>
              <a:pPr/>
              <a:t>10</a:t>
            </a:fld>
            <a:endParaRPr lang="en-GB" smtClean="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60937" cy="3721100"/>
          </a:xfrm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2FD518F-2BEC-4982-A3F6-A6B9F7131997}" type="slidenum">
              <a:rPr lang="en-GB" smtClean="0"/>
              <a:pPr/>
              <a:t>11</a:t>
            </a:fld>
            <a:endParaRPr lang="en-GB" smtClean="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60937" cy="3721100"/>
          </a:xfrm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3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1200" kern="1200" dirty="0" smtClean="0">
                    <a:solidFill>
                      <a:schemeClr val="tx1"/>
                    </a:solidFill>
                    <a:effectLst/>
                    <a:latin typeface="Times New Roman" pitchFamily="18" charset="0"/>
                    <a:ea typeface="+mn-ea"/>
                    <a:cs typeface="Arial" charset="0"/>
                  </a:rPr>
                  <a:t>The large number of channels makes it difficult to tell whether they exactly follow the old paths or, like in nitrogen and air, often follow a path just next to the old path.</a:t>
                </a: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3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n-GB" sz="1200" kern="1200" dirty="0" smtClean="0">
                  <a:solidFill>
                    <a:schemeClr val="tx1"/>
                  </a:solidFill>
                  <a:effectLst/>
                  <a:latin typeface="Times New Roman" pitchFamily="18" charset="0"/>
                  <a:ea typeface="+mn-ea"/>
                  <a:cs typeface="Arial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3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n-GB" sz="1200" kern="1200" dirty="0" smtClean="0">
                  <a:solidFill>
                    <a:schemeClr val="tx1"/>
                  </a:solidFill>
                  <a:effectLst/>
                  <a:latin typeface="Times New Roman" pitchFamily="18" charset="0"/>
                  <a:ea typeface="+mn-ea"/>
                  <a:cs typeface="Arial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3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1200" kern="1200" dirty="0" smtClean="0">
                    <a:solidFill>
                      <a:schemeClr val="tx1"/>
                    </a:solidFill>
                    <a:effectLst/>
                    <a:latin typeface="Times New Roman" pitchFamily="18" charset="0"/>
                    <a:ea typeface="+mn-ea"/>
                    <a:cs typeface="Arial" charset="0"/>
                  </a:rPr>
                  <a:t>Between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1200" kern="1200">
                        <a:solidFill>
                          <a:schemeClr val="tx1"/>
                        </a:solidFill>
                        <a:effectLst/>
                        <a:latin typeface="Cambria Math"/>
                        <a:ea typeface="+mn-ea"/>
                        <a:cs typeface="Arial" charset="0"/>
                      </a:rPr>
                      <m:t>Δ</m:t>
                    </m:r>
                    <m:r>
                      <a:rPr lang="en-GB" sz="1200" i="1" kern="1200">
                        <a:solidFill>
                          <a:schemeClr val="tx1"/>
                        </a:solidFill>
                        <a:effectLst/>
                        <a:latin typeface="Cambria Math"/>
                        <a:ea typeface="+mn-ea"/>
                        <a:cs typeface="Arial" charset="0"/>
                      </a:rPr>
                      <m:t>𝑡</m:t>
                    </m:r>
                    <m:r>
                      <a:rPr lang="en-GB" sz="1200" i="1" kern="1200">
                        <a:solidFill>
                          <a:schemeClr val="tx1"/>
                        </a:solidFill>
                        <a:effectLst/>
                        <a:latin typeface="Cambria Math"/>
                        <a:ea typeface="+mn-ea"/>
                        <a:cs typeface="Arial" charset="0"/>
                      </a:rPr>
                      <m:t>=100 </m:t>
                    </m:r>
                    <m:r>
                      <m:rPr>
                        <m:sty m:val="p"/>
                      </m:rPr>
                      <a:rPr lang="en-GB" sz="1200" kern="1200">
                        <a:solidFill>
                          <a:schemeClr val="tx1"/>
                        </a:solidFill>
                        <a:effectLst/>
                        <a:latin typeface="Cambria Math"/>
                        <a:ea typeface="+mn-ea"/>
                        <a:cs typeface="Arial" charset="0"/>
                      </a:rPr>
                      <m:t>μs</m:t>
                    </m:r>
                  </m:oMath>
                </a14:m>
                <a:r>
                  <a:rPr lang="en-GB" sz="1200" kern="1200" dirty="0">
                    <a:solidFill>
                      <a:schemeClr val="tx1"/>
                    </a:solidFill>
                    <a:effectLst/>
                    <a:latin typeface="Times New Roman" pitchFamily="18" charset="0"/>
                    <a:ea typeface="+mn-ea"/>
                    <a:cs typeface="Arial" charset="0"/>
                  </a:rPr>
                  <a:t> and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1200" kern="1200">
                        <a:solidFill>
                          <a:schemeClr val="tx1"/>
                        </a:solidFill>
                        <a:effectLst/>
                        <a:latin typeface="Cambria Math"/>
                        <a:ea typeface="+mn-ea"/>
                        <a:cs typeface="Arial" charset="0"/>
                      </a:rPr>
                      <m:t>Δ</m:t>
                    </m:r>
                    <m:r>
                      <a:rPr lang="en-GB" sz="1200" i="1" kern="1200">
                        <a:solidFill>
                          <a:schemeClr val="tx1"/>
                        </a:solidFill>
                        <a:effectLst/>
                        <a:latin typeface="Cambria Math"/>
                        <a:ea typeface="+mn-ea"/>
                        <a:cs typeface="Arial" charset="0"/>
                      </a:rPr>
                      <m:t>𝑡</m:t>
                    </m:r>
                    <m:r>
                      <a:rPr lang="en-GB" sz="1200" i="1" kern="1200">
                        <a:solidFill>
                          <a:schemeClr val="tx1"/>
                        </a:solidFill>
                        <a:effectLst/>
                        <a:latin typeface="Cambria Math"/>
                        <a:ea typeface="+mn-ea"/>
                        <a:cs typeface="Arial" charset="0"/>
                      </a:rPr>
                      <m:t>=1 </m:t>
                    </m:r>
                    <m:r>
                      <m:rPr>
                        <m:sty m:val="p"/>
                      </m:rPr>
                      <a:rPr lang="en-GB" sz="1200" kern="1200">
                        <a:solidFill>
                          <a:schemeClr val="tx1"/>
                        </a:solidFill>
                        <a:effectLst/>
                        <a:latin typeface="Cambria Math"/>
                        <a:ea typeface="+mn-ea"/>
                        <a:cs typeface="Arial" charset="0"/>
                      </a:rPr>
                      <m:t>ms</m:t>
                    </m:r>
                  </m:oMath>
                </a14:m>
                <a:r>
                  <a:rPr lang="en-GB" sz="1200" i="1" kern="1200" dirty="0">
                    <a:solidFill>
                      <a:schemeClr val="tx1"/>
                    </a:solidFill>
                    <a:effectLst/>
                    <a:latin typeface="Times New Roman" pitchFamily="18" charset="0"/>
                    <a:ea typeface="+mn-ea"/>
                    <a:cs typeface="Arial" charset="0"/>
                  </a:rPr>
                  <a:t> </a:t>
                </a:r>
                <a:r>
                  <a:rPr lang="en-GB" sz="1200" kern="1200" dirty="0">
                    <a:solidFill>
                      <a:schemeClr val="tx1"/>
                    </a:solidFill>
                    <a:effectLst/>
                    <a:latin typeface="Times New Roman" pitchFamily="18" charset="0"/>
                    <a:ea typeface="+mn-ea"/>
                    <a:cs typeface="Arial" charset="0"/>
                  </a:rPr>
                  <a:t>the second-pulse channels get narrower, however, between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1200" kern="1200">
                        <a:solidFill>
                          <a:schemeClr val="tx1"/>
                        </a:solidFill>
                        <a:effectLst/>
                        <a:latin typeface="Cambria Math"/>
                        <a:ea typeface="+mn-ea"/>
                        <a:cs typeface="Arial" charset="0"/>
                      </a:rPr>
                      <m:t>Δ</m:t>
                    </m:r>
                    <m:r>
                      <a:rPr lang="en-GB" sz="1200" i="1" kern="1200">
                        <a:solidFill>
                          <a:schemeClr val="tx1"/>
                        </a:solidFill>
                        <a:effectLst/>
                        <a:latin typeface="Cambria Math"/>
                        <a:ea typeface="+mn-ea"/>
                        <a:cs typeface="Arial" charset="0"/>
                      </a:rPr>
                      <m:t>𝑡</m:t>
                    </m:r>
                    <m:r>
                      <a:rPr lang="en-GB" sz="1200" i="1" kern="1200">
                        <a:solidFill>
                          <a:schemeClr val="tx1"/>
                        </a:solidFill>
                        <a:effectLst/>
                        <a:latin typeface="Cambria Math"/>
                        <a:ea typeface="+mn-ea"/>
                        <a:cs typeface="Arial" charset="0"/>
                      </a:rPr>
                      <m:t>=1 </m:t>
                    </m:r>
                    <m:r>
                      <m:rPr>
                        <m:sty m:val="p"/>
                      </m:rPr>
                      <a:rPr lang="en-GB" sz="1200" kern="1200">
                        <a:solidFill>
                          <a:schemeClr val="tx1"/>
                        </a:solidFill>
                        <a:effectLst/>
                        <a:latin typeface="Cambria Math"/>
                        <a:ea typeface="+mn-ea"/>
                        <a:cs typeface="Arial" charset="0"/>
                      </a:rPr>
                      <m:t>ms</m:t>
                    </m:r>
                  </m:oMath>
                </a14:m>
                <a:r>
                  <a:rPr lang="en-GB" sz="1200" i="1" kern="1200" dirty="0">
                    <a:solidFill>
                      <a:schemeClr val="tx1"/>
                    </a:solidFill>
                    <a:effectLst/>
                    <a:latin typeface="Times New Roman" pitchFamily="18" charset="0"/>
                    <a:ea typeface="+mn-ea"/>
                    <a:cs typeface="Arial" charset="0"/>
                  </a:rPr>
                  <a:t> </a:t>
                </a:r>
                <a:r>
                  <a:rPr lang="en-GB" sz="1200" kern="1200" dirty="0">
                    <a:solidFill>
                      <a:schemeClr val="tx1"/>
                    </a:solidFill>
                    <a:effectLst/>
                    <a:latin typeface="Times New Roman" pitchFamily="18" charset="0"/>
                    <a:ea typeface="+mn-ea"/>
                    <a:cs typeface="Arial" charset="0"/>
                  </a:rPr>
                  <a:t>and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1200" kern="1200">
                        <a:solidFill>
                          <a:schemeClr val="tx1"/>
                        </a:solidFill>
                        <a:effectLst/>
                        <a:latin typeface="Cambria Math"/>
                        <a:ea typeface="+mn-ea"/>
                        <a:cs typeface="Arial" charset="0"/>
                      </a:rPr>
                      <m:t>Δ</m:t>
                    </m:r>
                    <m:r>
                      <a:rPr lang="en-GB" sz="1200" i="1" kern="1200">
                        <a:solidFill>
                          <a:schemeClr val="tx1"/>
                        </a:solidFill>
                        <a:effectLst/>
                        <a:latin typeface="Cambria Math"/>
                        <a:ea typeface="+mn-ea"/>
                        <a:cs typeface="Arial" charset="0"/>
                      </a:rPr>
                      <m:t>𝑡</m:t>
                    </m:r>
                    <m:r>
                      <a:rPr lang="en-GB" sz="1200" i="1" kern="1200">
                        <a:solidFill>
                          <a:schemeClr val="tx1"/>
                        </a:solidFill>
                        <a:effectLst/>
                        <a:latin typeface="Cambria Math"/>
                        <a:ea typeface="+mn-ea"/>
                        <a:cs typeface="Arial" charset="0"/>
                      </a:rPr>
                      <m:t>=10 </m:t>
                    </m:r>
                    <m:r>
                      <m:rPr>
                        <m:sty m:val="p"/>
                      </m:rPr>
                      <a:rPr lang="en-GB" sz="1200" kern="1200">
                        <a:solidFill>
                          <a:schemeClr val="tx1"/>
                        </a:solidFill>
                        <a:effectLst/>
                        <a:latin typeface="Cambria Math"/>
                        <a:ea typeface="+mn-ea"/>
                        <a:cs typeface="Arial" charset="0"/>
                      </a:rPr>
                      <m:t>ms</m:t>
                    </m:r>
                  </m:oMath>
                </a14:m>
                <a:r>
                  <a:rPr lang="en-GB" sz="1200" i="1" kern="1200" dirty="0">
                    <a:solidFill>
                      <a:schemeClr val="tx1"/>
                    </a:solidFill>
                    <a:effectLst/>
                    <a:latin typeface="Times New Roman" pitchFamily="18" charset="0"/>
                    <a:ea typeface="+mn-ea"/>
                    <a:cs typeface="Arial" charset="0"/>
                  </a:rPr>
                  <a:t> </a:t>
                </a:r>
                <a:r>
                  <a:rPr lang="en-GB" sz="1200" kern="1200" dirty="0">
                    <a:solidFill>
                      <a:schemeClr val="tx1"/>
                    </a:solidFill>
                    <a:effectLst/>
                    <a:latin typeface="Times New Roman" pitchFamily="18" charset="0"/>
                    <a:ea typeface="+mn-ea"/>
                    <a:cs typeface="Arial" charset="0"/>
                  </a:rPr>
                  <a:t>they become wider again. The first effect can probably be attributed to a decrease in background-ionization levels inside the channel, while the second effect may be explained by diffusion of the remaining (low levels) of background ionization.</a:t>
                </a:r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3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1200" kern="1200" dirty="0" smtClean="0">
                    <a:solidFill>
                      <a:schemeClr val="tx1"/>
                    </a:solidFill>
                    <a:effectLst/>
                    <a:latin typeface="Times New Roman" pitchFamily="18" charset="0"/>
                    <a:ea typeface="+mn-ea"/>
                    <a:cs typeface="Arial" charset="0"/>
                  </a:rPr>
                  <a:t>The large number of channels makes it difficult to tell whether they exactly follow the old paths or, like in nitrogen and air, often follow a path just next to the old path.</a:t>
                </a: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3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n-GB" sz="1200" kern="1200" dirty="0" smtClean="0">
                  <a:solidFill>
                    <a:schemeClr val="tx1"/>
                  </a:solidFill>
                  <a:effectLst/>
                  <a:latin typeface="Times New Roman" pitchFamily="18" charset="0"/>
                  <a:ea typeface="+mn-ea"/>
                  <a:cs typeface="Arial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3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n-GB" sz="1200" kern="1200" dirty="0" smtClean="0">
                  <a:solidFill>
                    <a:schemeClr val="tx1"/>
                  </a:solidFill>
                  <a:effectLst/>
                  <a:latin typeface="Times New Roman" pitchFamily="18" charset="0"/>
                  <a:ea typeface="+mn-ea"/>
                  <a:cs typeface="Arial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3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1200" kern="1200" dirty="0" smtClean="0">
                    <a:solidFill>
                      <a:schemeClr val="tx1"/>
                    </a:solidFill>
                    <a:effectLst/>
                    <a:latin typeface="Times New Roman" pitchFamily="18" charset="0"/>
                    <a:ea typeface="+mn-ea"/>
                    <a:cs typeface="Arial" charset="0"/>
                  </a:rPr>
                  <a:t>Between </a:t>
                </a:r>
                <a:r>
                  <a:rPr lang="en-GB" sz="1200" i="0" kern="1200">
                    <a:solidFill>
                      <a:schemeClr val="tx1"/>
                    </a:solidFill>
                    <a:effectLst/>
                    <a:latin typeface="Times New Roman" pitchFamily="18" charset="0"/>
                    <a:ea typeface="+mn-ea"/>
                    <a:cs typeface="Arial" charset="0"/>
                  </a:rPr>
                  <a:t>Δ𝑡=100 μs</a:t>
                </a:r>
                <a:r>
                  <a:rPr lang="en-GB" sz="1200" kern="1200" dirty="0">
                    <a:solidFill>
                      <a:schemeClr val="tx1"/>
                    </a:solidFill>
                    <a:effectLst/>
                    <a:latin typeface="Times New Roman" pitchFamily="18" charset="0"/>
                    <a:ea typeface="+mn-ea"/>
                    <a:cs typeface="Arial" charset="0"/>
                  </a:rPr>
                  <a:t> and </a:t>
                </a:r>
                <a:r>
                  <a:rPr lang="en-GB" sz="1200" i="0" kern="1200">
                    <a:solidFill>
                      <a:schemeClr val="tx1"/>
                    </a:solidFill>
                    <a:effectLst/>
                    <a:latin typeface="Times New Roman" pitchFamily="18" charset="0"/>
                    <a:ea typeface="+mn-ea"/>
                    <a:cs typeface="Arial" charset="0"/>
                  </a:rPr>
                  <a:t>Δ𝑡=1 ms</a:t>
                </a:r>
                <a:r>
                  <a:rPr lang="en-GB" sz="1200" i="1" kern="1200" dirty="0">
                    <a:solidFill>
                      <a:schemeClr val="tx1"/>
                    </a:solidFill>
                    <a:effectLst/>
                    <a:latin typeface="Times New Roman" pitchFamily="18" charset="0"/>
                    <a:ea typeface="+mn-ea"/>
                    <a:cs typeface="Arial" charset="0"/>
                  </a:rPr>
                  <a:t> </a:t>
                </a:r>
                <a:r>
                  <a:rPr lang="en-GB" sz="1200" kern="1200" dirty="0">
                    <a:solidFill>
                      <a:schemeClr val="tx1"/>
                    </a:solidFill>
                    <a:effectLst/>
                    <a:latin typeface="Times New Roman" pitchFamily="18" charset="0"/>
                    <a:ea typeface="+mn-ea"/>
                    <a:cs typeface="Arial" charset="0"/>
                  </a:rPr>
                  <a:t>the second-pulse channels get narrower, however, between </a:t>
                </a:r>
                <a:r>
                  <a:rPr lang="en-GB" sz="1200" i="0" kern="1200">
                    <a:solidFill>
                      <a:schemeClr val="tx1"/>
                    </a:solidFill>
                    <a:effectLst/>
                    <a:latin typeface="Times New Roman" pitchFamily="18" charset="0"/>
                    <a:ea typeface="+mn-ea"/>
                    <a:cs typeface="Arial" charset="0"/>
                  </a:rPr>
                  <a:t>Δ𝑡=1 ms</a:t>
                </a:r>
                <a:r>
                  <a:rPr lang="en-GB" sz="1200" i="1" kern="1200" dirty="0">
                    <a:solidFill>
                      <a:schemeClr val="tx1"/>
                    </a:solidFill>
                    <a:effectLst/>
                    <a:latin typeface="Times New Roman" pitchFamily="18" charset="0"/>
                    <a:ea typeface="+mn-ea"/>
                    <a:cs typeface="Arial" charset="0"/>
                  </a:rPr>
                  <a:t> </a:t>
                </a:r>
                <a:r>
                  <a:rPr lang="en-GB" sz="1200" kern="1200" dirty="0">
                    <a:solidFill>
                      <a:schemeClr val="tx1"/>
                    </a:solidFill>
                    <a:effectLst/>
                    <a:latin typeface="Times New Roman" pitchFamily="18" charset="0"/>
                    <a:ea typeface="+mn-ea"/>
                    <a:cs typeface="Arial" charset="0"/>
                  </a:rPr>
                  <a:t>and </a:t>
                </a:r>
                <a:r>
                  <a:rPr lang="en-GB" sz="1200" i="0" kern="1200">
                    <a:solidFill>
                      <a:schemeClr val="tx1"/>
                    </a:solidFill>
                    <a:effectLst/>
                    <a:latin typeface="Times New Roman" pitchFamily="18" charset="0"/>
                    <a:ea typeface="+mn-ea"/>
                    <a:cs typeface="Arial" charset="0"/>
                  </a:rPr>
                  <a:t>Δ𝑡=10 ms</a:t>
                </a:r>
                <a:r>
                  <a:rPr lang="en-GB" sz="1200" i="1" kern="1200" dirty="0">
                    <a:solidFill>
                      <a:schemeClr val="tx1"/>
                    </a:solidFill>
                    <a:effectLst/>
                    <a:latin typeface="Times New Roman" pitchFamily="18" charset="0"/>
                    <a:ea typeface="+mn-ea"/>
                    <a:cs typeface="Arial" charset="0"/>
                  </a:rPr>
                  <a:t> </a:t>
                </a:r>
                <a:r>
                  <a:rPr lang="en-GB" sz="1200" kern="1200" dirty="0">
                    <a:solidFill>
                      <a:schemeClr val="tx1"/>
                    </a:solidFill>
                    <a:effectLst/>
                    <a:latin typeface="Times New Roman" pitchFamily="18" charset="0"/>
                    <a:ea typeface="+mn-ea"/>
                    <a:cs typeface="Arial" charset="0"/>
                  </a:rPr>
                  <a:t>they become wider again. The first effect can probably be attributed to a decrease in background-ionization levels inside the channel, while the second effect may be explained by diffusion of the remaining (low levels) of background ionization.</a:t>
                </a:r>
              </a:p>
              <a:p>
                <a:endParaRPr lang="en-GB" dirty="0"/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ACDF9C-4B4C-4937-9C21-4BBF93C6F618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3239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GB" sz="1200" kern="1200" dirty="0" smtClean="0">
                    <a:solidFill>
                      <a:schemeClr val="tx1"/>
                    </a:solidFill>
                    <a:effectLst/>
                    <a:latin typeface="Times New Roman" pitchFamily="18" charset="0"/>
                    <a:ea typeface="+mn-ea"/>
                    <a:cs typeface="Arial" charset="0"/>
                  </a:rPr>
                  <a:t>At higher voltages more and thicker streamers occur while at higher pressures fewer and thinner streamers occur. Furthermore, the different stages of development occur at lower values of </a:t>
                </a:r>
                <a14:m>
                  <m:oMath xmlns:m="http://schemas.openxmlformats.org/officeDocument/2006/math">
                    <m:r>
                      <a:rPr lang="en-GB" sz="1200" i="1" kern="1200">
                        <a:solidFill>
                          <a:schemeClr val="tx1"/>
                        </a:solidFill>
                        <a:effectLst/>
                        <a:latin typeface="Cambria Math"/>
                        <a:ea typeface="+mn-ea"/>
                        <a:cs typeface="Arial" charset="0"/>
                      </a:rPr>
                      <m:t>𝛥</m:t>
                    </m:r>
                    <m:r>
                      <a:rPr lang="en-GB" sz="1200" i="1" kern="1200">
                        <a:solidFill>
                          <a:schemeClr val="tx1"/>
                        </a:solidFill>
                        <a:effectLst/>
                        <a:latin typeface="Cambria Math"/>
                        <a:ea typeface="+mn-ea"/>
                        <a:cs typeface="Arial" charset="0"/>
                      </a:rPr>
                      <m:t>𝑡</m:t>
                    </m:r>
                  </m:oMath>
                </a14:m>
                <a:r>
                  <a:rPr lang="en-GB" sz="1200" kern="1200" dirty="0">
                    <a:solidFill>
                      <a:schemeClr val="tx1"/>
                    </a:solidFill>
                    <a:effectLst/>
                    <a:latin typeface="Times New Roman" pitchFamily="18" charset="0"/>
                    <a:ea typeface="+mn-ea"/>
                    <a:cs typeface="Arial" charset="0"/>
                  </a:rPr>
                  <a:t> for higher pressures and vice-versa.</a:t>
                </a:r>
                <a:endParaRPr lang="en-GB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GB" sz="1200" kern="1200" dirty="0" smtClean="0">
                    <a:solidFill>
                      <a:schemeClr val="tx1"/>
                    </a:solidFill>
                    <a:effectLst/>
                    <a:latin typeface="Times New Roman" pitchFamily="18" charset="0"/>
                    <a:ea typeface="+mn-ea"/>
                    <a:cs typeface="Arial" charset="0"/>
                  </a:rPr>
                  <a:t>At higher voltages more and thicker streamers occur while at higher pressures fewer and thinner streamers occur. Furthermore, the different stages of development occur at lower values of </a:t>
                </a:r>
                <a:r>
                  <a:rPr lang="en-GB" sz="1200" i="0" kern="1200">
                    <a:solidFill>
                      <a:schemeClr val="tx1"/>
                    </a:solidFill>
                    <a:effectLst/>
                    <a:latin typeface="Times New Roman" pitchFamily="18" charset="0"/>
                    <a:ea typeface="+mn-ea"/>
                    <a:cs typeface="Arial" charset="0"/>
                  </a:rPr>
                  <a:t>𝛥𝑡</a:t>
                </a:r>
                <a:r>
                  <a:rPr lang="en-GB" sz="1200" kern="1200" dirty="0">
                    <a:solidFill>
                      <a:schemeClr val="tx1"/>
                    </a:solidFill>
                    <a:effectLst/>
                    <a:latin typeface="Times New Roman" pitchFamily="18" charset="0"/>
                    <a:ea typeface="+mn-ea"/>
                    <a:cs typeface="Arial" charset="0"/>
                  </a:rPr>
                  <a:t> for higher pressures and vice-versa.</a:t>
                </a:r>
                <a:endParaRPr lang="en-GB" dirty="0"/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ACDF9C-4B4C-4937-9C21-4BBF93C6F618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8391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foto rood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4025" y="1196975"/>
            <a:ext cx="3609975" cy="417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 descr="FeathersInvestigated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5" b="-134"/>
          <a:stretch>
            <a:fillRect/>
          </a:stretch>
        </p:blipFill>
        <p:spPr bwMode="auto">
          <a:xfrm>
            <a:off x="5327650" y="1293813"/>
            <a:ext cx="4789488" cy="394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 descr="red title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0825" cy="685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4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11188" y="1619250"/>
            <a:ext cx="5616575" cy="1470025"/>
          </a:xfrm>
        </p:spPr>
        <p:txBody>
          <a:bodyPr anchor="t"/>
          <a:lstStyle>
            <a:lvl1pPr>
              <a:defRPr/>
            </a:lvl1pPr>
          </a:lstStyle>
          <a:p>
            <a:r>
              <a:rPr lang="nl-NL"/>
              <a:t>Klik om het opmaakprofiel te bewerken</a:t>
            </a:r>
          </a:p>
        </p:txBody>
      </p:sp>
      <p:sp>
        <p:nvSpPr>
          <p:cNvPr id="163845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238500"/>
            <a:ext cx="5113337" cy="550863"/>
          </a:xfrm>
        </p:spPr>
        <p:txBody>
          <a:bodyPr/>
          <a:lstStyle>
            <a:lvl1pPr marL="0" indent="0">
              <a:buFontTx/>
              <a:buNone/>
              <a:defRPr sz="18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het opmaakprofiel van de modelondertitel te bewerken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30988" y="0"/>
            <a:ext cx="2005012" cy="573881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11188" y="0"/>
            <a:ext cx="5867400" cy="573881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S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 txBox="1">
            <a:spLocks noChangeArrowheads="1"/>
          </p:cNvSpPr>
          <p:nvPr userDrawn="1"/>
        </p:nvSpPr>
        <p:spPr bwMode="auto">
          <a:xfrm>
            <a:off x="5508625" y="6573838"/>
            <a:ext cx="122396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ctr"/>
          <a:lstStyle>
            <a:lvl1pPr>
              <a:defRPr sz="1000"/>
            </a:lvl1pPr>
          </a:lstStyle>
          <a:p>
            <a:pPr algn="r">
              <a:defRPr/>
            </a:pPr>
            <a:r>
              <a:rPr lang="nl-NL" sz="1050" b="1" u="sng" dirty="0" smtClean="0"/>
              <a:t>Sander Nijdam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63500" y="6545263"/>
            <a:ext cx="4979988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100" dirty="0" smtClean="0"/>
              <a:t>Investigation of positive streamers by double pulse experiments</a:t>
            </a:r>
            <a:endParaRPr lang="en-US" sz="11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412776"/>
            <a:ext cx="7772400" cy="1362075"/>
          </a:xfrm>
        </p:spPr>
        <p:txBody>
          <a:bodyPr anchor="t"/>
          <a:lstStyle>
            <a:lvl1pPr algn="ctr">
              <a:defRPr sz="4000" b="1" cap="all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3717032"/>
            <a:ext cx="7772400" cy="1500187"/>
          </a:xfrm>
        </p:spPr>
        <p:txBody>
          <a:bodyPr anchor="ctr" anchorCtr="0"/>
          <a:lstStyle>
            <a:lvl1pPr marL="0" indent="0" algn="ctr">
              <a:buNone/>
              <a:defRPr sz="32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1188" y="1196975"/>
            <a:ext cx="3919537" cy="45418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3125" y="1196975"/>
            <a:ext cx="3921125" cy="45418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red bar small"/>
          <p:cNvPicPr>
            <a:picLocks noChangeAspect="1" noChangeArrowheads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982075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5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11188" y="0"/>
            <a:ext cx="8024812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het opmaakprofiel te bewerken</a:t>
            </a:r>
          </a:p>
        </p:txBody>
      </p:sp>
      <p:pic>
        <p:nvPicPr>
          <p:cNvPr id="8196" name="Picture 6" descr="logo"/>
          <p:cNvPicPr>
            <a:picLocks noChangeAspect="1" noChangeArrowheads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6750" y="6332538"/>
            <a:ext cx="203041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611188" y="1196975"/>
            <a:ext cx="7993062" cy="454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de opmaakprofielen van de modeltekst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</p:sldLayoutIdLst>
  <p:timing>
    <p:tnLst>
      <p:par>
        <p:cTn id="1" dur="indefinite" restart="never" nodeType="tmRoot"/>
      </p:par>
    </p:tnLst>
  </p:timing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9pPr>
    </p:titleStyle>
    <p:bodyStyle>
      <a:lvl1pPr marL="268288" indent="-2682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534988" indent="-26511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200" b="1">
          <a:solidFill>
            <a:schemeClr val="tx1"/>
          </a:solidFill>
          <a:latin typeface="+mn-lt"/>
        </a:defRPr>
      </a:lvl2pPr>
      <a:lvl3pPr marL="814388" indent="-27781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Arial" charset="0"/>
        <a:buChar char="−"/>
        <a:defRPr sz="2200" b="1">
          <a:solidFill>
            <a:schemeClr val="tx1"/>
          </a:solidFill>
          <a:latin typeface="+mn-lt"/>
        </a:defRPr>
      </a:lvl3pPr>
      <a:lvl4pPr marL="1069975" indent="-2540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Arial" charset="0"/>
        <a:buChar char="−"/>
        <a:defRPr sz="2200" b="1">
          <a:solidFill>
            <a:schemeClr val="tx1"/>
          </a:solidFill>
          <a:latin typeface="+mn-lt"/>
        </a:defRPr>
      </a:lvl4pPr>
      <a:lvl5pPr marL="1349375" indent="-27781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Arial" charset="0"/>
        <a:buChar char="−"/>
        <a:defRPr sz="2200" b="1">
          <a:solidFill>
            <a:schemeClr val="tx1"/>
          </a:solidFill>
          <a:latin typeface="+mn-lt"/>
        </a:defRPr>
      </a:lvl5pPr>
      <a:lvl6pPr marL="1806575" indent="-277813" algn="l" rtl="0" fontAlgn="base">
        <a:spcBef>
          <a:spcPct val="20000"/>
        </a:spcBef>
        <a:spcAft>
          <a:spcPct val="0"/>
        </a:spcAft>
        <a:buClr>
          <a:schemeClr val="tx1"/>
        </a:buClr>
        <a:buFont typeface="Arial" charset="0"/>
        <a:buChar char="−"/>
        <a:defRPr sz="2200" b="1">
          <a:solidFill>
            <a:schemeClr val="tx1"/>
          </a:solidFill>
          <a:latin typeface="+mn-lt"/>
        </a:defRPr>
      </a:lvl6pPr>
      <a:lvl7pPr marL="2263775" indent="-277813" algn="l" rtl="0" fontAlgn="base">
        <a:spcBef>
          <a:spcPct val="20000"/>
        </a:spcBef>
        <a:spcAft>
          <a:spcPct val="0"/>
        </a:spcAft>
        <a:buClr>
          <a:schemeClr val="tx1"/>
        </a:buClr>
        <a:buFont typeface="Arial" charset="0"/>
        <a:buChar char="−"/>
        <a:defRPr sz="2200" b="1">
          <a:solidFill>
            <a:schemeClr val="tx1"/>
          </a:solidFill>
          <a:latin typeface="+mn-lt"/>
        </a:defRPr>
      </a:lvl7pPr>
      <a:lvl8pPr marL="2720975" indent="-277813" algn="l" rtl="0" fontAlgn="base">
        <a:spcBef>
          <a:spcPct val="20000"/>
        </a:spcBef>
        <a:spcAft>
          <a:spcPct val="0"/>
        </a:spcAft>
        <a:buClr>
          <a:schemeClr val="tx1"/>
        </a:buClr>
        <a:buFont typeface="Arial" charset="0"/>
        <a:buChar char="−"/>
        <a:defRPr sz="2200" b="1">
          <a:solidFill>
            <a:schemeClr val="tx1"/>
          </a:solidFill>
          <a:latin typeface="+mn-lt"/>
        </a:defRPr>
      </a:lvl8pPr>
      <a:lvl9pPr marL="3178175" indent="-277813" algn="l" rtl="0" fontAlgn="base">
        <a:spcBef>
          <a:spcPct val="20000"/>
        </a:spcBef>
        <a:spcAft>
          <a:spcPct val="0"/>
        </a:spcAft>
        <a:buClr>
          <a:schemeClr val="tx1"/>
        </a:buClr>
        <a:buFont typeface="Arial" charset="0"/>
        <a:buChar char="−"/>
        <a:defRPr sz="22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avi"/><Relationship Id="rId1" Type="http://schemas.microsoft.com/office/2007/relationships/media" Target="../media/media1.avi"/><Relationship Id="rId5" Type="http://schemas.openxmlformats.org/officeDocument/2006/relationships/image" Target="../media/image36.png"/><Relationship Id="rId4" Type="http://schemas.openxmlformats.org/officeDocument/2006/relationships/notesSlide" Target="../notesSlides/notesSlid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avi"/><Relationship Id="rId1" Type="http://schemas.microsoft.com/office/2007/relationships/media" Target="../media/media2.avi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0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5" Type="http://schemas.openxmlformats.org/officeDocument/2006/relationships/image" Target="../media/image10.emf"/><Relationship Id="rId4" Type="http://schemas.openxmlformats.org/officeDocument/2006/relationships/image" Target="../media/image9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5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emf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emf"/><Relationship Id="rId4" Type="http://schemas.openxmlformats.org/officeDocument/2006/relationships/image" Target="../media/image54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emf"/><Relationship Id="rId7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0.png"/><Relationship Id="rId5" Type="http://schemas.openxmlformats.org/officeDocument/2006/relationships/image" Target="../media/image3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emf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9.emf"/><Relationship Id="rId4" Type="http://schemas.openxmlformats.org/officeDocument/2006/relationships/image" Target="../media/image54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png"/><Relationship Id="rId7" Type="http://schemas.openxmlformats.org/officeDocument/2006/relationships/image" Target="../media/image2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20.jpe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2" Type="http://schemas.openxmlformats.org/officeDocument/2006/relationships/tags" Target="../tags/tag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wmf"/><Relationship Id="rId10" Type="http://schemas.openxmlformats.org/officeDocument/2006/relationships/image" Target="../media/image29.png"/><Relationship Id="rId4" Type="http://schemas.openxmlformats.org/officeDocument/2006/relationships/oleObject" Target="../embeddings/oleObject1.bin"/><Relationship Id="rId9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4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68312" y="1700808"/>
            <a:ext cx="6335935" cy="1368425"/>
          </a:xfrm>
        </p:spPr>
        <p:txBody>
          <a:bodyPr/>
          <a:lstStyle/>
          <a:p>
            <a:r>
              <a:rPr lang="en-GB" dirty="0"/>
              <a:t>Investigation of positive streamers by double pulse </a:t>
            </a:r>
            <a:r>
              <a:rPr lang="en-GB" dirty="0" smtClean="0"/>
              <a:t>experiments</a:t>
            </a:r>
            <a:endParaRPr lang="en-US" sz="2400" dirty="0" smtClean="0"/>
          </a:p>
        </p:txBody>
      </p:sp>
      <p:sp>
        <p:nvSpPr>
          <p:cNvPr id="1028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68313" y="3357563"/>
            <a:ext cx="5399831" cy="1752600"/>
          </a:xfrm>
        </p:spPr>
        <p:txBody>
          <a:bodyPr/>
          <a:lstStyle/>
          <a:p>
            <a:r>
              <a:rPr lang="en-GB" sz="1600" u="sng" dirty="0"/>
              <a:t>S. </a:t>
            </a:r>
            <a:r>
              <a:rPr lang="en-GB" sz="1600" u="sng" dirty="0" smtClean="0"/>
              <a:t>Nijdam</a:t>
            </a:r>
            <a:r>
              <a:rPr lang="en-GB" sz="1600" baseline="30000" dirty="0" smtClean="0"/>
              <a:t>1</a:t>
            </a:r>
            <a:r>
              <a:rPr lang="en-GB" sz="1600" dirty="0" smtClean="0"/>
              <a:t>, E</a:t>
            </a:r>
            <a:r>
              <a:rPr lang="en-GB" sz="1600" dirty="0"/>
              <a:t>. </a:t>
            </a:r>
            <a:r>
              <a:rPr lang="en-GB" sz="1600" dirty="0" smtClean="0"/>
              <a:t>Takahashi</a:t>
            </a:r>
            <a:r>
              <a:rPr lang="en-GB" sz="1600" baseline="30000" dirty="0" smtClean="0"/>
              <a:t>2</a:t>
            </a:r>
            <a:r>
              <a:rPr lang="en-GB" sz="1600" dirty="0" smtClean="0"/>
              <a:t>, A. Markosyan</a:t>
            </a:r>
            <a:r>
              <a:rPr lang="en-GB" sz="1600" baseline="30000" dirty="0" smtClean="0"/>
              <a:t>3</a:t>
            </a:r>
            <a:r>
              <a:rPr lang="en-GB" sz="1600" dirty="0" smtClean="0"/>
              <a:t> and U. Ebert</a:t>
            </a:r>
            <a:r>
              <a:rPr lang="en-GB" sz="1600" baseline="30000" dirty="0" smtClean="0"/>
              <a:t>1,3</a:t>
            </a:r>
            <a:endParaRPr lang="en-GB" sz="1600" dirty="0"/>
          </a:p>
          <a:p>
            <a:pPr marL="342900" indent="-342900" eaLnBrk="1" hangingPunct="1"/>
            <a:endParaRPr lang="nl-NL" sz="1400" b="0" dirty="0" smtClean="0"/>
          </a:p>
          <a:p>
            <a:pPr marL="342900" indent="-342900" eaLnBrk="1" hangingPunct="1">
              <a:buClr>
                <a:schemeClr val="tx2"/>
              </a:buClr>
              <a:buFontTx/>
              <a:buAutoNum type="arabicParenR"/>
            </a:pPr>
            <a:r>
              <a:rPr lang="nl-NL" sz="1100" b="0" dirty="0" err="1" smtClean="0"/>
              <a:t>Department</a:t>
            </a:r>
            <a:r>
              <a:rPr lang="nl-NL" sz="1100" b="0" dirty="0" smtClean="0"/>
              <a:t> of </a:t>
            </a:r>
            <a:r>
              <a:rPr lang="nl-NL" sz="1100" b="0" dirty="0" err="1" smtClean="0"/>
              <a:t>Applied</a:t>
            </a:r>
            <a:r>
              <a:rPr lang="nl-NL" sz="1100" b="0" dirty="0" smtClean="0"/>
              <a:t> </a:t>
            </a:r>
            <a:r>
              <a:rPr lang="nl-NL" sz="1100" b="0" dirty="0" err="1" smtClean="0"/>
              <a:t>Physics</a:t>
            </a:r>
            <a:r>
              <a:rPr lang="nl-NL" sz="1100" b="0" dirty="0" smtClean="0"/>
              <a:t>, Eindhoven </a:t>
            </a:r>
            <a:r>
              <a:rPr lang="nl-NL" sz="1100" b="0" dirty="0" err="1" smtClean="0"/>
              <a:t>University</a:t>
            </a:r>
            <a:r>
              <a:rPr lang="nl-NL" sz="1100" b="0" dirty="0" smtClean="0"/>
              <a:t> of </a:t>
            </a:r>
            <a:r>
              <a:rPr lang="nl-NL" sz="1100" b="0" dirty="0" err="1" smtClean="0"/>
              <a:t>Technology</a:t>
            </a:r>
            <a:r>
              <a:rPr lang="nl-NL" sz="1100" b="0" dirty="0" smtClean="0"/>
              <a:t>, The </a:t>
            </a:r>
            <a:r>
              <a:rPr lang="nl-NL" sz="1100" b="0" dirty="0" err="1" smtClean="0"/>
              <a:t>Netherlands</a:t>
            </a:r>
            <a:r>
              <a:rPr lang="nl-NL" sz="1100" b="0" dirty="0" smtClean="0"/>
              <a:t>.</a:t>
            </a:r>
          </a:p>
          <a:p>
            <a:pPr marL="342900" indent="-342900" eaLnBrk="1" hangingPunct="1">
              <a:buClr>
                <a:schemeClr val="tx2"/>
              </a:buClr>
              <a:buFontTx/>
              <a:buAutoNum type="arabicParenR"/>
            </a:pPr>
            <a:r>
              <a:rPr lang="en-US" sz="1100" b="0" dirty="0"/>
              <a:t>National Institute of Advanced Industrial Science and Technology (AIST</a:t>
            </a:r>
            <a:r>
              <a:rPr lang="en-US" sz="1100" b="0" dirty="0" smtClean="0"/>
              <a:t>), Tsukuba, Japan.</a:t>
            </a:r>
          </a:p>
          <a:p>
            <a:pPr marL="342900" indent="-342900" eaLnBrk="1" hangingPunct="1">
              <a:buClr>
                <a:schemeClr val="tx2"/>
              </a:buClr>
              <a:buFontTx/>
              <a:buAutoNum type="arabicParenR"/>
            </a:pPr>
            <a:r>
              <a:rPr lang="nl-NL" sz="1100" b="0" dirty="0"/>
              <a:t>CWI, Amsterdam, The Netherlands.</a:t>
            </a:r>
          </a:p>
          <a:p>
            <a:pPr marL="342900" indent="-342900" eaLnBrk="1" hangingPunct="1">
              <a:buClr>
                <a:schemeClr val="tx2"/>
              </a:buClr>
              <a:buFontTx/>
              <a:buAutoNum type="arabicParenR"/>
            </a:pPr>
            <a:endParaRPr lang="nl-NL" sz="1100" b="0" dirty="0" smtClean="0"/>
          </a:p>
        </p:txBody>
      </p:sp>
      <p:pic>
        <p:nvPicPr>
          <p:cNvPr id="1029" name="Picture 1029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25" y="188913"/>
            <a:ext cx="1274763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042" descr="E:\1b_CWI_LogoCMYK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491880" y="63102"/>
            <a:ext cx="1536700" cy="83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11931"/>
            <a:ext cx="3021196" cy="538957"/>
          </a:xfrm>
          <a:prstGeom prst="rect">
            <a:avLst/>
          </a:prstGeom>
        </p:spPr>
      </p:pic>
    </p:spTree>
  </p:cSld>
  <p:clrMapOvr>
    <a:masterClrMapping/>
  </p:clrMapOvr>
  <p:transition advTm="23594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eo-Double-Pulse-Setup-xvid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>
                  <p14:bmkLst>
                    <p14:bmk name="Bookmark 1" time="0"/>
                    <p14:bmk name="Bookmark 2" time="9562.4437"/>
                  </p14:bmkLst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064" y="908720"/>
            <a:ext cx="7155224" cy="5366418"/>
          </a:xfrm>
          <a:prstGeom prst="rect">
            <a:avLst/>
          </a:prstGeom>
        </p:spPr>
      </p:pic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Experimental set-up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6372200" y="1115280"/>
            <a:ext cx="2631132" cy="4182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68288" indent="-2682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4988" indent="-2651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b="1">
                <a:solidFill>
                  <a:schemeClr val="tx1"/>
                </a:solidFill>
                <a:latin typeface="+mn-lt"/>
              </a:defRPr>
            </a:lvl2pPr>
            <a:lvl3pPr marL="814388" indent="-2778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−"/>
              <a:defRPr sz="2200" b="1">
                <a:solidFill>
                  <a:schemeClr val="tx1"/>
                </a:solidFill>
                <a:latin typeface="+mn-lt"/>
              </a:defRPr>
            </a:lvl3pPr>
            <a:lvl4pPr marL="1069975" indent="-2540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−"/>
              <a:defRPr sz="2200" b="1">
                <a:solidFill>
                  <a:schemeClr val="tx1"/>
                </a:solidFill>
                <a:latin typeface="+mn-lt"/>
              </a:defRPr>
            </a:lvl4pPr>
            <a:lvl5pPr marL="1349375" indent="-2778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−"/>
              <a:defRPr sz="2200" b="1">
                <a:solidFill>
                  <a:schemeClr val="tx1"/>
                </a:solidFill>
                <a:latin typeface="+mn-lt"/>
              </a:defRPr>
            </a:lvl5pPr>
            <a:lvl6pPr marL="1806575" indent="-277813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−"/>
              <a:defRPr sz="2200" b="1">
                <a:solidFill>
                  <a:schemeClr val="tx1"/>
                </a:solidFill>
                <a:latin typeface="+mn-lt"/>
              </a:defRPr>
            </a:lvl6pPr>
            <a:lvl7pPr marL="2263775" indent="-277813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−"/>
              <a:defRPr sz="2200" b="1">
                <a:solidFill>
                  <a:schemeClr val="tx1"/>
                </a:solidFill>
                <a:latin typeface="+mn-lt"/>
              </a:defRPr>
            </a:lvl7pPr>
            <a:lvl8pPr marL="2720975" indent="-277813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−"/>
              <a:defRPr sz="2200" b="1">
                <a:solidFill>
                  <a:schemeClr val="tx1"/>
                </a:solidFill>
                <a:latin typeface="+mn-lt"/>
              </a:defRPr>
            </a:lvl8pPr>
            <a:lvl9pPr marL="3178175" indent="-277813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−"/>
              <a:defRPr sz="2200" b="1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nl-NL" kern="0" dirty="0" smtClean="0"/>
              <a:t>103 mm point-</a:t>
            </a:r>
            <a:r>
              <a:rPr lang="nl-NL" kern="0" dirty="0" err="1" smtClean="0"/>
              <a:t>plane</a:t>
            </a:r>
            <a:endParaRPr lang="nl-NL" kern="0" dirty="0" smtClean="0"/>
          </a:p>
          <a:p>
            <a:endParaRPr lang="nl-NL" kern="0" dirty="0"/>
          </a:p>
          <a:p>
            <a:r>
              <a:rPr lang="nl-NL" kern="0" dirty="0" smtClean="0"/>
              <a:t>67 – 533 mbar</a:t>
            </a:r>
          </a:p>
          <a:p>
            <a:pPr lvl="1"/>
            <a:r>
              <a:rPr lang="nl-NL" kern="0" dirty="0" err="1" smtClean="0"/>
              <a:t>Artificial</a:t>
            </a:r>
            <a:r>
              <a:rPr lang="nl-NL" kern="0" dirty="0" smtClean="0"/>
              <a:t> air</a:t>
            </a:r>
          </a:p>
          <a:p>
            <a:pPr lvl="1"/>
            <a:r>
              <a:rPr lang="nl-NL" kern="0" dirty="0" smtClean="0"/>
              <a:t>N</a:t>
            </a:r>
            <a:r>
              <a:rPr lang="nl-NL" kern="0" baseline="-25000" dirty="0" smtClean="0"/>
              <a:t>2</a:t>
            </a:r>
          </a:p>
          <a:p>
            <a:pPr lvl="1"/>
            <a:r>
              <a:rPr lang="nl-NL" kern="0" dirty="0" smtClean="0"/>
              <a:t>Ar</a:t>
            </a:r>
          </a:p>
          <a:p>
            <a:pPr lvl="1"/>
            <a:r>
              <a:rPr lang="nl-NL" kern="0" dirty="0" smtClean="0"/>
              <a:t>Mixtures</a:t>
            </a:r>
          </a:p>
        </p:txBody>
      </p:sp>
    </p:spTree>
  </p:cSld>
  <p:clrMapOvr>
    <a:masterClrMapping/>
  </p:clrMapOvr>
  <p:transition advTm="10287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33" y="908720"/>
            <a:ext cx="7133455" cy="5350091"/>
          </a:xfrm>
          <a:prstGeom prst="rect">
            <a:avLst/>
          </a:prstGeom>
        </p:spPr>
      </p:pic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Experimental set-up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6372200" y="1115280"/>
            <a:ext cx="2631132" cy="4182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68288" indent="-2682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4988" indent="-2651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b="1">
                <a:solidFill>
                  <a:schemeClr val="tx1"/>
                </a:solidFill>
                <a:latin typeface="+mn-lt"/>
              </a:defRPr>
            </a:lvl2pPr>
            <a:lvl3pPr marL="814388" indent="-2778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−"/>
              <a:defRPr sz="2200" b="1">
                <a:solidFill>
                  <a:schemeClr val="tx1"/>
                </a:solidFill>
                <a:latin typeface="+mn-lt"/>
              </a:defRPr>
            </a:lvl3pPr>
            <a:lvl4pPr marL="1069975" indent="-2540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−"/>
              <a:defRPr sz="2200" b="1">
                <a:solidFill>
                  <a:schemeClr val="tx1"/>
                </a:solidFill>
                <a:latin typeface="+mn-lt"/>
              </a:defRPr>
            </a:lvl4pPr>
            <a:lvl5pPr marL="1349375" indent="-2778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−"/>
              <a:defRPr sz="2200" b="1">
                <a:solidFill>
                  <a:schemeClr val="tx1"/>
                </a:solidFill>
                <a:latin typeface="+mn-lt"/>
              </a:defRPr>
            </a:lvl5pPr>
            <a:lvl6pPr marL="1806575" indent="-277813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−"/>
              <a:defRPr sz="2200" b="1">
                <a:solidFill>
                  <a:schemeClr val="tx1"/>
                </a:solidFill>
                <a:latin typeface="+mn-lt"/>
              </a:defRPr>
            </a:lvl6pPr>
            <a:lvl7pPr marL="2263775" indent="-277813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−"/>
              <a:defRPr sz="2200" b="1">
                <a:solidFill>
                  <a:schemeClr val="tx1"/>
                </a:solidFill>
                <a:latin typeface="+mn-lt"/>
              </a:defRPr>
            </a:lvl7pPr>
            <a:lvl8pPr marL="2720975" indent="-277813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−"/>
              <a:defRPr sz="2200" b="1">
                <a:solidFill>
                  <a:schemeClr val="tx1"/>
                </a:solidFill>
                <a:latin typeface="+mn-lt"/>
              </a:defRPr>
            </a:lvl8pPr>
            <a:lvl9pPr marL="3178175" indent="-277813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−"/>
              <a:defRPr sz="2200" b="1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nl-NL" kern="0" dirty="0" smtClean="0"/>
              <a:t>103 mm point-</a:t>
            </a:r>
            <a:r>
              <a:rPr lang="nl-NL" kern="0" dirty="0" err="1" smtClean="0"/>
              <a:t>plane</a:t>
            </a:r>
            <a:endParaRPr lang="nl-NL" kern="0" dirty="0" smtClean="0"/>
          </a:p>
          <a:p>
            <a:endParaRPr lang="nl-NL" kern="0" dirty="0"/>
          </a:p>
          <a:p>
            <a:r>
              <a:rPr lang="nl-NL" kern="0" dirty="0" smtClean="0"/>
              <a:t>67 – 533 mbar</a:t>
            </a:r>
          </a:p>
          <a:p>
            <a:pPr lvl="1"/>
            <a:r>
              <a:rPr lang="nl-NL" kern="0" dirty="0" err="1" smtClean="0"/>
              <a:t>Artificial</a:t>
            </a:r>
            <a:r>
              <a:rPr lang="nl-NL" kern="0" dirty="0" smtClean="0"/>
              <a:t> air</a:t>
            </a:r>
          </a:p>
          <a:p>
            <a:pPr lvl="1"/>
            <a:r>
              <a:rPr lang="nl-NL" kern="0" dirty="0" smtClean="0"/>
              <a:t>N</a:t>
            </a:r>
            <a:r>
              <a:rPr lang="nl-NL" kern="0" baseline="-25000" dirty="0" smtClean="0"/>
              <a:t>2</a:t>
            </a:r>
          </a:p>
          <a:p>
            <a:pPr lvl="1"/>
            <a:r>
              <a:rPr lang="nl-NL" kern="0" dirty="0" smtClean="0"/>
              <a:t>Ar</a:t>
            </a:r>
          </a:p>
          <a:p>
            <a:pPr lvl="1"/>
            <a:r>
              <a:rPr lang="nl-NL" kern="0" dirty="0" smtClean="0"/>
              <a:t>Mixtures</a:t>
            </a:r>
          </a:p>
          <a:p>
            <a:endParaRPr lang="nl-NL" kern="0" dirty="0"/>
          </a:p>
        </p:txBody>
      </p:sp>
      <p:sp>
        <p:nvSpPr>
          <p:cNvPr id="5" name="Rectangle 4"/>
          <p:cNvSpPr/>
          <p:nvPr/>
        </p:nvSpPr>
        <p:spPr>
          <a:xfrm>
            <a:off x="3275856" y="5297301"/>
            <a:ext cx="17222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68288" lvl="0" indent="-268288" eaLnBrk="0" hangingPunct="0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</a:pPr>
            <a:r>
              <a:rPr lang="nl-NL" sz="2400" b="1" kern="0" dirty="0">
                <a:latin typeface="+mn-lt"/>
              </a:rPr>
              <a:t>2 </a:t>
            </a:r>
            <a:r>
              <a:rPr lang="nl-NL" sz="2400" b="1" kern="0" dirty="0" err="1">
                <a:latin typeface="+mn-lt"/>
              </a:rPr>
              <a:t>ICCD’s</a:t>
            </a:r>
            <a:endParaRPr lang="nl-NL" sz="2400" b="1" kern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5549206"/>
      </p:ext>
    </p:extLst>
  </p:cSld>
  <p:clrMapOvr>
    <a:masterClrMapping/>
  </p:clrMapOvr>
  <p:transition advTm="102875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 smtClean="0"/>
              <a:t>One</a:t>
            </a:r>
            <a:r>
              <a:rPr lang="nl-NL" dirty="0" smtClean="0"/>
              <a:t> image per </a:t>
            </a:r>
            <a:r>
              <a:rPr lang="nl-NL" dirty="0" err="1" smtClean="0"/>
              <a:t>pulse</a:t>
            </a:r>
            <a:endParaRPr lang="en-GB" dirty="0"/>
          </a:p>
        </p:txBody>
      </p:sp>
      <p:pic>
        <p:nvPicPr>
          <p:cNvPr id="6" name="Two-camera-setup.eps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082313"/>
            <a:ext cx="3067050" cy="195707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491880" y="2269591"/>
            <a:ext cx="1197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 smtClean="0">
                <a:solidFill>
                  <a:srgbClr val="0000FF"/>
                </a:solidFill>
              </a:rPr>
              <a:t>Camera 1</a:t>
            </a:r>
            <a:endParaRPr lang="en-GB" dirty="0">
              <a:solidFill>
                <a:srgbClr val="0000F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51736" y="1298337"/>
            <a:ext cx="1197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 smtClean="0">
                <a:solidFill>
                  <a:srgbClr val="BCC727"/>
                </a:solidFill>
              </a:rPr>
              <a:t>Camera 2</a:t>
            </a:r>
            <a:endParaRPr lang="en-GB" dirty="0">
              <a:solidFill>
                <a:srgbClr val="BCC727"/>
              </a:solidFill>
            </a:endParaRPr>
          </a:p>
        </p:txBody>
      </p:sp>
      <p:pic>
        <p:nvPicPr>
          <p:cNvPr id="532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980728"/>
            <a:ext cx="2725545" cy="51849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5796136" y="5796319"/>
            <a:ext cx="1197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 smtClean="0">
                <a:solidFill>
                  <a:srgbClr val="BCC727"/>
                </a:solidFill>
              </a:rPr>
              <a:t>Camera 2</a:t>
            </a:r>
            <a:endParaRPr lang="en-GB" dirty="0">
              <a:solidFill>
                <a:srgbClr val="BCC727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796136" y="3140968"/>
            <a:ext cx="1197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 smtClean="0">
                <a:solidFill>
                  <a:srgbClr val="0000FF"/>
                </a:solidFill>
              </a:rPr>
              <a:t>Camera 1</a:t>
            </a:r>
            <a:endParaRPr lang="en-GB" dirty="0">
              <a:solidFill>
                <a:srgbClr val="0000FF"/>
              </a:solidFill>
            </a:endParaRPr>
          </a:p>
        </p:txBody>
      </p:sp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13793"/>
            <a:ext cx="4923613" cy="3283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32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1817" y="2647050"/>
            <a:ext cx="3737601" cy="3518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747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General </a:t>
            </a:r>
            <a:r>
              <a:rPr lang="nl-NL" dirty="0" err="1" smtClean="0"/>
              <a:t>behaviour</a:t>
            </a:r>
            <a:endParaRPr lang="en-GB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6261348" y="1124744"/>
            <a:ext cx="2631132" cy="4182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68288" indent="-2682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4988" indent="-2651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 b="1">
                <a:solidFill>
                  <a:schemeClr val="tx1"/>
                </a:solidFill>
                <a:latin typeface="+mn-lt"/>
              </a:defRPr>
            </a:lvl2pPr>
            <a:lvl3pPr marL="814388" indent="-2778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−"/>
              <a:defRPr sz="2200" b="1">
                <a:solidFill>
                  <a:schemeClr val="tx1"/>
                </a:solidFill>
                <a:latin typeface="+mn-lt"/>
              </a:defRPr>
            </a:lvl3pPr>
            <a:lvl4pPr marL="1069975" indent="-2540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−"/>
              <a:defRPr sz="2200" b="1">
                <a:solidFill>
                  <a:schemeClr val="tx1"/>
                </a:solidFill>
                <a:latin typeface="+mn-lt"/>
              </a:defRPr>
            </a:lvl4pPr>
            <a:lvl5pPr marL="1349375" indent="-2778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−"/>
              <a:defRPr sz="2200" b="1">
                <a:solidFill>
                  <a:schemeClr val="tx1"/>
                </a:solidFill>
                <a:latin typeface="+mn-lt"/>
              </a:defRPr>
            </a:lvl5pPr>
            <a:lvl6pPr marL="1806575" indent="-277813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−"/>
              <a:defRPr sz="2200" b="1">
                <a:solidFill>
                  <a:schemeClr val="tx1"/>
                </a:solidFill>
                <a:latin typeface="+mn-lt"/>
              </a:defRPr>
            </a:lvl6pPr>
            <a:lvl7pPr marL="2263775" indent="-277813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−"/>
              <a:defRPr sz="2200" b="1">
                <a:solidFill>
                  <a:schemeClr val="tx1"/>
                </a:solidFill>
                <a:latin typeface="+mn-lt"/>
              </a:defRPr>
            </a:lvl7pPr>
            <a:lvl8pPr marL="2720975" indent="-277813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−"/>
              <a:defRPr sz="2200" b="1">
                <a:solidFill>
                  <a:schemeClr val="tx1"/>
                </a:solidFill>
                <a:latin typeface="+mn-lt"/>
              </a:defRPr>
            </a:lvl8pPr>
            <a:lvl9pPr marL="3178175" indent="-277813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−"/>
              <a:defRPr sz="2200" b="1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nl-NL" kern="0" dirty="0" err="1" smtClean="0"/>
              <a:t>Artificial</a:t>
            </a:r>
            <a:r>
              <a:rPr lang="nl-NL" kern="0" dirty="0" smtClean="0"/>
              <a:t> air</a:t>
            </a:r>
          </a:p>
          <a:p>
            <a:pPr lvl="1"/>
            <a:r>
              <a:rPr lang="nl-NL" kern="0" dirty="0" smtClean="0"/>
              <a:t>133 mbar</a:t>
            </a:r>
          </a:p>
          <a:p>
            <a:endParaRPr lang="nl-NL" kern="0" dirty="0" smtClean="0"/>
          </a:p>
          <a:p>
            <a:r>
              <a:rPr lang="nl-NL" kern="0" dirty="0" err="1" smtClean="0"/>
              <a:t>Pulses</a:t>
            </a:r>
            <a:endParaRPr lang="nl-NL" kern="0" dirty="0" smtClean="0"/>
          </a:p>
          <a:p>
            <a:pPr lvl="1"/>
            <a:r>
              <a:rPr lang="nl-NL" kern="0" dirty="0" smtClean="0"/>
              <a:t>13.6 kV</a:t>
            </a:r>
          </a:p>
          <a:p>
            <a:pPr lvl="1"/>
            <a:r>
              <a:rPr lang="nl-NL" kern="0" dirty="0" smtClean="0"/>
              <a:t>200 ns long</a:t>
            </a:r>
            <a:endParaRPr lang="en-GB" kern="0" dirty="0"/>
          </a:p>
        </p:txBody>
      </p:sp>
      <p:pic>
        <p:nvPicPr>
          <p:cNvPr id="5" name="AirTimeLine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23528" y="929753"/>
            <a:ext cx="5760640" cy="5574813"/>
          </a:xfrm>
          <a:prstGeom prst="rect">
            <a:avLst/>
          </a:prstGeom>
        </p:spPr>
      </p:pic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2603" y="4672897"/>
            <a:ext cx="2259877" cy="15079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3164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pPr marL="0" indent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nl-NL" i="1">
                          <a:latin typeface="Cambria Math"/>
                        </a:rPr>
                        <m:t>𝜟</m:t>
                      </m:r>
                      <m:r>
                        <a:rPr lang="nl-NL" i="1">
                          <a:latin typeface="Cambria Math"/>
                        </a:rPr>
                        <m:t>𝒕</m:t>
                      </m:r>
                      <m:r>
                        <a:rPr lang="nl-NL">
                          <a:latin typeface="Cambria Math"/>
                        </a:rPr>
                        <m:t>&lt;</m:t>
                      </m:r>
                      <m:r>
                        <a:rPr lang="nl-NL">
                          <a:latin typeface="Cambria Math"/>
                        </a:rPr>
                        <m:t>𝟕𝟎𝟎</m:t>
                      </m:r>
                      <m:r>
                        <a:rPr lang="nl-NL">
                          <a:latin typeface="Cambria Math"/>
                        </a:rPr>
                        <m:t> </m:t>
                      </m:r>
                      <m:r>
                        <a:rPr lang="nl-NL">
                          <a:latin typeface="Cambria Math"/>
                        </a:rPr>
                        <m:t>𝐧𝐬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196975"/>
            <a:ext cx="8353300" cy="1511945"/>
          </a:xfrm>
        </p:spPr>
        <p:txBody>
          <a:bodyPr/>
          <a:lstStyle/>
          <a:p>
            <a:r>
              <a:rPr lang="nl-NL" dirty="0" err="1" smtClean="0"/>
              <a:t>Previous</a:t>
            </a:r>
            <a:r>
              <a:rPr lang="nl-NL" dirty="0" smtClean="0"/>
              <a:t> </a:t>
            </a:r>
            <a:r>
              <a:rPr lang="nl-NL" dirty="0" err="1" smtClean="0"/>
              <a:t>streamers</a:t>
            </a:r>
            <a:r>
              <a:rPr lang="nl-NL" dirty="0" smtClean="0"/>
              <a:t> are </a:t>
            </a:r>
            <a:r>
              <a:rPr lang="nl-NL" dirty="0" err="1" smtClean="0"/>
              <a:t>continued</a:t>
            </a:r>
            <a:endParaRPr lang="nl-NL" dirty="0" smtClean="0"/>
          </a:p>
          <a:p>
            <a:r>
              <a:rPr lang="nl-NL" dirty="0" err="1" smtClean="0"/>
              <a:t>Secondary</a:t>
            </a:r>
            <a:r>
              <a:rPr lang="nl-NL" dirty="0" smtClean="0"/>
              <a:t> </a:t>
            </a:r>
            <a:r>
              <a:rPr lang="nl-NL" dirty="0" err="1" smtClean="0"/>
              <a:t>streamers</a:t>
            </a:r>
            <a:r>
              <a:rPr lang="nl-NL" dirty="0" smtClean="0"/>
              <a:t> </a:t>
            </a:r>
            <a:r>
              <a:rPr lang="nl-NL" dirty="0" err="1" smtClean="0"/>
              <a:t>around</a:t>
            </a:r>
            <a:r>
              <a:rPr lang="nl-NL" dirty="0" smtClean="0"/>
              <a:t> tip </a:t>
            </a:r>
            <a:r>
              <a:rPr lang="nl-NL" dirty="0" err="1" smtClean="0"/>
              <a:t>and</a:t>
            </a:r>
            <a:r>
              <a:rPr lang="nl-NL" dirty="0" smtClean="0"/>
              <a:t> </a:t>
            </a:r>
            <a:r>
              <a:rPr lang="nl-NL" dirty="0" err="1" smtClean="0"/>
              <a:t>edge</a:t>
            </a:r>
            <a:r>
              <a:rPr lang="nl-NL" dirty="0" smtClean="0"/>
              <a:t> </a:t>
            </a:r>
            <a:r>
              <a:rPr lang="nl-NL" dirty="0" err="1" smtClean="0"/>
              <a:t>cloud</a:t>
            </a:r>
            <a:endParaRPr lang="nl-NL" dirty="0" smtClean="0"/>
          </a:p>
          <a:p>
            <a:r>
              <a:rPr lang="nl-NL" dirty="0" smtClean="0"/>
              <a:t>Second </a:t>
            </a:r>
            <a:r>
              <a:rPr lang="nl-NL" dirty="0" err="1" smtClean="0"/>
              <a:t>pulse</a:t>
            </a:r>
            <a:r>
              <a:rPr lang="nl-NL" dirty="0" smtClean="0"/>
              <a:t> </a:t>
            </a:r>
            <a:r>
              <a:rPr lang="nl-NL" dirty="0" err="1" smtClean="0"/>
              <a:t>streamers</a:t>
            </a:r>
            <a:r>
              <a:rPr lang="nl-NL" dirty="0" smtClean="0"/>
              <a:t> are thinner</a:t>
            </a:r>
            <a:endParaRPr lang="en-GB" dirty="0"/>
          </a:p>
        </p:txBody>
      </p:sp>
      <p:pic>
        <p:nvPicPr>
          <p:cNvPr id="5018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852936"/>
            <a:ext cx="8583563" cy="2676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0201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852936"/>
            <a:ext cx="8583563" cy="2676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pPr marL="0" indent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nl-NL" smtClean="0">
                          <a:latin typeface="Cambria Math"/>
                        </a:rPr>
                        <m:t>𝟕𝟎𝟎</m:t>
                      </m:r>
                      <m:r>
                        <a:rPr lang="nl-NL" smtClean="0">
                          <a:latin typeface="Cambria Math"/>
                        </a:rPr>
                        <m:t> </m:t>
                      </m:r>
                      <m:r>
                        <a:rPr lang="nl-NL" smtClean="0">
                          <a:latin typeface="Cambria Math"/>
                        </a:rPr>
                        <m:t>𝐧𝐬</m:t>
                      </m:r>
                      <m:r>
                        <a:rPr lang="nl-NL" b="1" i="1" smtClean="0">
                          <a:latin typeface="Cambria Math"/>
                        </a:rPr>
                        <m:t>≤</m:t>
                      </m:r>
                      <m:r>
                        <a:rPr lang="nl-NL" i="1">
                          <a:latin typeface="Cambria Math"/>
                        </a:rPr>
                        <m:t>𝜟</m:t>
                      </m:r>
                      <m:r>
                        <a:rPr lang="nl-NL" i="1">
                          <a:latin typeface="Cambria Math"/>
                        </a:rPr>
                        <m:t>𝒕</m:t>
                      </m:r>
                      <m:r>
                        <a:rPr lang="nl-NL" b="1" i="0" smtClean="0">
                          <a:latin typeface="Cambria Math"/>
                        </a:rPr>
                        <m:t>&lt;</m:t>
                      </m:r>
                      <m:r>
                        <a:rPr lang="nl-NL" i="1">
                          <a:latin typeface="Cambria Math"/>
                        </a:rPr>
                        <m:t>𝟐</m:t>
                      </m:r>
                      <m:r>
                        <a:rPr lang="nl-NL" i="1">
                          <a:latin typeface="Cambria Math"/>
                        </a:rPr>
                        <m:t>.</m:t>
                      </m:r>
                      <m:r>
                        <a:rPr lang="nl-NL" i="1">
                          <a:latin typeface="Cambria Math"/>
                        </a:rPr>
                        <m:t>𝟓</m:t>
                      </m:r>
                      <m:r>
                        <a:rPr lang="nl-NL">
                          <a:latin typeface="Cambria Math"/>
                        </a:rPr>
                        <m:t> </m:t>
                      </m:r>
                      <m:r>
                        <a:rPr lang="nl-NL">
                          <a:latin typeface="Cambria Math"/>
                        </a:rPr>
                        <m:t>𝛍</m:t>
                      </m:r>
                      <m:r>
                        <a:rPr lang="nl-NL">
                          <a:latin typeface="Cambria Math"/>
                        </a:rPr>
                        <m:t>𝐬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196975"/>
            <a:ext cx="8353300" cy="1511945"/>
          </a:xfrm>
        </p:spPr>
        <p:txBody>
          <a:bodyPr/>
          <a:lstStyle/>
          <a:p>
            <a:r>
              <a:rPr lang="nl-NL" dirty="0" smtClean="0"/>
              <a:t>No </a:t>
            </a:r>
            <a:r>
              <a:rPr lang="nl-NL" dirty="0" err="1" smtClean="0"/>
              <a:t>longer</a:t>
            </a:r>
            <a:r>
              <a:rPr lang="nl-NL" dirty="0" smtClean="0"/>
              <a:t> </a:t>
            </a:r>
            <a:r>
              <a:rPr lang="nl-NL" dirty="0" err="1" smtClean="0"/>
              <a:t>continuation</a:t>
            </a:r>
            <a:endParaRPr lang="nl-NL" dirty="0" smtClean="0"/>
          </a:p>
          <a:p>
            <a:r>
              <a:rPr lang="nl-NL" dirty="0" err="1" smtClean="0"/>
              <a:t>Secondary</a:t>
            </a:r>
            <a:r>
              <a:rPr lang="nl-NL" dirty="0" smtClean="0"/>
              <a:t> </a:t>
            </a:r>
            <a:r>
              <a:rPr lang="nl-NL" dirty="0" err="1" smtClean="0"/>
              <a:t>streamers</a:t>
            </a:r>
            <a:r>
              <a:rPr lang="nl-NL" dirty="0" smtClean="0"/>
              <a:t> more </a:t>
            </a:r>
            <a:r>
              <a:rPr lang="nl-NL" dirty="0" err="1" smtClean="0"/>
              <a:t>prononounced</a:t>
            </a:r>
            <a:endParaRPr lang="nl-NL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9682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pPr marL="0" indent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nl-NL" b="1" i="1" smtClean="0">
                          <a:latin typeface="Cambria Math"/>
                        </a:rPr>
                        <m:t>𝟐</m:t>
                      </m:r>
                      <m:r>
                        <a:rPr lang="nl-NL" b="1" i="1" smtClean="0">
                          <a:latin typeface="Cambria Math"/>
                        </a:rPr>
                        <m:t>.</m:t>
                      </m:r>
                      <m:r>
                        <a:rPr lang="nl-NL" i="1" smtClean="0">
                          <a:latin typeface="Cambria Math"/>
                        </a:rPr>
                        <m:t>𝟓</m:t>
                      </m:r>
                      <m:r>
                        <a:rPr lang="nl-NL">
                          <a:latin typeface="Cambria Math"/>
                        </a:rPr>
                        <m:t> </m:t>
                      </m:r>
                      <m:r>
                        <a:rPr lang="nl-NL">
                          <a:latin typeface="Cambria Math"/>
                        </a:rPr>
                        <m:t>𝛍</m:t>
                      </m:r>
                      <m:r>
                        <a:rPr lang="nl-NL">
                          <a:latin typeface="Cambria Math"/>
                        </a:rPr>
                        <m:t>𝐬</m:t>
                      </m:r>
                      <m:r>
                        <a:rPr lang="nl-NL" b="1" i="0" smtClean="0">
                          <a:latin typeface="Cambria Math"/>
                        </a:rPr>
                        <m:t>≤</m:t>
                      </m:r>
                      <m:r>
                        <a:rPr lang="nl-NL" i="1">
                          <a:latin typeface="Cambria Math"/>
                        </a:rPr>
                        <m:t>𝜟</m:t>
                      </m:r>
                      <m:r>
                        <a:rPr lang="nl-NL" i="1">
                          <a:latin typeface="Cambria Math"/>
                        </a:rPr>
                        <m:t>𝒕</m:t>
                      </m:r>
                      <m:r>
                        <a:rPr lang="nl-NL" b="1" i="1" smtClean="0">
                          <a:latin typeface="Cambria Math"/>
                        </a:rPr>
                        <m:t>&lt;</m:t>
                      </m:r>
                      <m:r>
                        <a:rPr lang="nl-NL" i="1">
                          <a:latin typeface="Cambria Math"/>
                        </a:rPr>
                        <m:t>𝟓</m:t>
                      </m:r>
                      <m:r>
                        <a:rPr lang="nl-NL">
                          <a:latin typeface="Cambria Math"/>
                        </a:rPr>
                        <m:t> </m:t>
                      </m:r>
                      <m:r>
                        <a:rPr lang="nl-NL">
                          <a:latin typeface="Cambria Math"/>
                        </a:rPr>
                        <m:t>𝛍</m:t>
                      </m:r>
                      <m:r>
                        <a:rPr lang="nl-NL">
                          <a:latin typeface="Cambria Math"/>
                        </a:rPr>
                        <m:t>𝐬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196975"/>
            <a:ext cx="3068352" cy="5184353"/>
          </a:xfrm>
        </p:spPr>
        <p:txBody>
          <a:bodyPr/>
          <a:lstStyle/>
          <a:p>
            <a:r>
              <a:rPr lang="nl-NL" dirty="0" smtClean="0"/>
              <a:t>New </a:t>
            </a:r>
            <a:r>
              <a:rPr lang="nl-NL" dirty="0" err="1" smtClean="0"/>
              <a:t>channels</a:t>
            </a:r>
            <a:endParaRPr lang="nl-NL" dirty="0" smtClean="0"/>
          </a:p>
          <a:p>
            <a:r>
              <a:rPr lang="nl-NL" dirty="0" smtClean="0"/>
              <a:t>First </a:t>
            </a:r>
            <a:r>
              <a:rPr lang="nl-NL" dirty="0" err="1" smtClean="0"/>
              <a:t>avoiding</a:t>
            </a:r>
            <a:r>
              <a:rPr lang="nl-NL" dirty="0" smtClean="0"/>
              <a:t> </a:t>
            </a:r>
            <a:r>
              <a:rPr lang="nl-NL" dirty="0" err="1" smtClean="0"/>
              <a:t>previous</a:t>
            </a:r>
            <a:r>
              <a:rPr lang="nl-NL" dirty="0" smtClean="0"/>
              <a:t> discharge</a:t>
            </a:r>
          </a:p>
          <a:p>
            <a:r>
              <a:rPr lang="nl-NL" dirty="0" err="1" smtClean="0"/>
              <a:t>Then</a:t>
            </a:r>
            <a:r>
              <a:rPr lang="nl-NL" dirty="0" smtClean="0"/>
              <a:t> </a:t>
            </a:r>
            <a:r>
              <a:rPr lang="nl-NL" dirty="0" err="1" smtClean="0"/>
              <a:t>following</a:t>
            </a:r>
            <a:r>
              <a:rPr lang="nl-NL" dirty="0" smtClean="0"/>
              <a:t> </a:t>
            </a:r>
            <a:r>
              <a:rPr lang="nl-NL" dirty="0" err="1" smtClean="0"/>
              <a:t>old</a:t>
            </a:r>
            <a:r>
              <a:rPr lang="nl-NL" dirty="0" smtClean="0"/>
              <a:t> </a:t>
            </a:r>
            <a:r>
              <a:rPr lang="nl-NL" dirty="0" err="1" smtClean="0"/>
              <a:t>channels</a:t>
            </a:r>
            <a:endParaRPr lang="nl-NL" dirty="0" smtClean="0"/>
          </a:p>
          <a:p>
            <a:pPr lvl="1"/>
            <a:r>
              <a:rPr lang="nl-NL" dirty="0" smtClean="0"/>
              <a:t>Thinner</a:t>
            </a:r>
          </a:p>
          <a:p>
            <a:pPr lvl="1"/>
            <a:r>
              <a:rPr lang="nl-NL" dirty="0" smtClean="0"/>
              <a:t>On the side</a:t>
            </a:r>
          </a:p>
          <a:p>
            <a:endParaRPr lang="en-GB" dirty="0"/>
          </a:p>
        </p:txBody>
      </p:sp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7904" y="1124744"/>
            <a:ext cx="5382579" cy="5140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9395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7905" y="1124745"/>
            <a:ext cx="5382578" cy="5140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pPr marL="0" indent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nl-NL" i="1" smtClean="0">
                          <a:latin typeface="Cambria Math"/>
                        </a:rPr>
                        <m:t>𝜟</m:t>
                      </m:r>
                      <m:r>
                        <a:rPr lang="nl-NL" i="1" smtClean="0">
                          <a:latin typeface="Cambria Math"/>
                        </a:rPr>
                        <m:t>𝒕</m:t>
                      </m:r>
                      <m:r>
                        <a:rPr lang="nl-NL" b="1" i="1" smtClean="0">
                          <a:latin typeface="Cambria Math"/>
                        </a:rPr>
                        <m:t>&gt;</m:t>
                      </m:r>
                      <m:r>
                        <a:rPr lang="nl-NL" i="1">
                          <a:latin typeface="Cambria Math"/>
                        </a:rPr>
                        <m:t>𝟓</m:t>
                      </m:r>
                      <m:r>
                        <a:rPr lang="nl-NL">
                          <a:latin typeface="Cambria Math"/>
                        </a:rPr>
                        <m:t> </m:t>
                      </m:r>
                      <m:r>
                        <a:rPr lang="nl-NL">
                          <a:latin typeface="Cambria Math"/>
                        </a:rPr>
                        <m:t>𝛍</m:t>
                      </m:r>
                      <m:r>
                        <a:rPr lang="nl-NL">
                          <a:latin typeface="Cambria Math"/>
                        </a:rPr>
                        <m:t>𝐬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196975"/>
            <a:ext cx="3068352" cy="5184353"/>
          </a:xfrm>
        </p:spPr>
        <p:txBody>
          <a:bodyPr/>
          <a:lstStyle/>
          <a:p>
            <a:r>
              <a:rPr lang="nl-NL" dirty="0" smtClean="0"/>
              <a:t>New </a:t>
            </a:r>
            <a:r>
              <a:rPr lang="nl-NL" dirty="0" err="1" smtClean="0"/>
              <a:t>channels</a:t>
            </a:r>
            <a:r>
              <a:rPr lang="nl-NL" dirty="0" smtClean="0"/>
              <a:t> </a:t>
            </a:r>
            <a:r>
              <a:rPr lang="nl-NL" dirty="0" err="1" smtClean="0"/>
              <a:t>thicker</a:t>
            </a:r>
            <a:endParaRPr lang="nl-NL" dirty="0" smtClean="0"/>
          </a:p>
          <a:p>
            <a:r>
              <a:rPr lang="nl-NL" dirty="0" smtClean="0"/>
              <a:t>More </a:t>
            </a:r>
            <a:r>
              <a:rPr lang="nl-NL" dirty="0" err="1" smtClean="0"/>
              <a:t>and</a:t>
            </a:r>
            <a:r>
              <a:rPr lang="nl-NL" dirty="0" smtClean="0"/>
              <a:t> more independent on </a:t>
            </a:r>
            <a:r>
              <a:rPr lang="nl-NL" dirty="0" err="1" smtClean="0"/>
              <a:t>previous</a:t>
            </a:r>
            <a:r>
              <a:rPr lang="nl-NL" dirty="0" smtClean="0"/>
              <a:t> discharge</a:t>
            </a:r>
          </a:p>
          <a:p>
            <a:endParaRPr lang="nl-NL" dirty="0"/>
          </a:p>
          <a:p>
            <a:r>
              <a:rPr lang="nl-NL" dirty="0" smtClean="0"/>
              <a:t>At 10 ms </a:t>
            </a:r>
            <a:r>
              <a:rPr lang="nl-NL" dirty="0" err="1" smtClean="0"/>
              <a:t>completely</a:t>
            </a:r>
            <a:r>
              <a:rPr lang="nl-NL" dirty="0" smtClean="0"/>
              <a:t> independent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61463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/>
            <a:r>
              <a:rPr lang="nl-NL" dirty="0" err="1" smtClean="0"/>
              <a:t>Longer</a:t>
            </a:r>
            <a:r>
              <a:rPr lang="nl-NL" dirty="0" smtClean="0"/>
              <a:t> </a:t>
            </a:r>
            <a:r>
              <a:rPr lang="nl-NL" dirty="0" err="1" smtClean="0"/>
              <a:t>pulses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196975"/>
            <a:ext cx="3068352" cy="5184353"/>
          </a:xfrm>
        </p:spPr>
        <p:txBody>
          <a:bodyPr/>
          <a:lstStyle/>
          <a:p>
            <a:r>
              <a:rPr lang="nl-NL" dirty="0" smtClean="0"/>
              <a:t>400 ns </a:t>
            </a:r>
            <a:r>
              <a:rPr lang="nl-NL" dirty="0" err="1" smtClean="0"/>
              <a:t>pulses</a:t>
            </a:r>
            <a:r>
              <a:rPr lang="nl-NL" dirty="0" smtClean="0"/>
              <a:t> </a:t>
            </a:r>
            <a:r>
              <a:rPr lang="nl-NL" dirty="0" err="1" smtClean="0"/>
              <a:t>instead</a:t>
            </a:r>
            <a:r>
              <a:rPr lang="nl-NL" dirty="0" smtClean="0"/>
              <a:t> of 200 ns</a:t>
            </a:r>
          </a:p>
          <a:p>
            <a:endParaRPr lang="nl-NL" dirty="0"/>
          </a:p>
          <a:p>
            <a:r>
              <a:rPr lang="nl-NL" dirty="0" smtClean="0"/>
              <a:t>No </a:t>
            </a:r>
            <a:r>
              <a:rPr lang="nl-NL" dirty="0" err="1" smtClean="0"/>
              <a:t>continuation</a:t>
            </a:r>
            <a:endParaRPr lang="nl-NL" dirty="0" smtClean="0"/>
          </a:p>
          <a:p>
            <a:r>
              <a:rPr lang="nl-NL" dirty="0" err="1" smtClean="0"/>
              <a:t>Cathode</a:t>
            </a:r>
            <a:r>
              <a:rPr lang="nl-NL" dirty="0" smtClean="0"/>
              <a:t> spots light up</a:t>
            </a:r>
          </a:p>
          <a:p>
            <a:endParaRPr lang="nl-NL" dirty="0"/>
          </a:p>
          <a:p>
            <a:r>
              <a:rPr lang="nl-NL" dirty="0" err="1" smtClean="0"/>
              <a:t>Otherwise</a:t>
            </a:r>
            <a:r>
              <a:rPr lang="nl-NL" dirty="0" smtClean="0"/>
              <a:t> </a:t>
            </a:r>
            <a:r>
              <a:rPr lang="nl-NL" dirty="0" err="1" smtClean="0"/>
              <a:t>similar</a:t>
            </a:r>
            <a:endParaRPr lang="nl-NL" dirty="0" smtClean="0"/>
          </a:p>
          <a:p>
            <a:endParaRPr lang="en-GB" dirty="0"/>
          </a:p>
        </p:txBody>
      </p:sp>
      <p:pic>
        <p:nvPicPr>
          <p:cNvPr id="542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196752"/>
            <a:ext cx="4896544" cy="4676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590" y="4653136"/>
            <a:ext cx="2736304" cy="18258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1715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Pure </a:t>
            </a:r>
            <a:r>
              <a:rPr lang="nl-NL" dirty="0" err="1" smtClean="0"/>
              <a:t>nitrogen</a:t>
            </a:r>
            <a:endParaRPr lang="en-GB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11188" y="1196974"/>
                <a:ext cx="4392860" cy="5040337"/>
              </a:xfrm>
            </p:spPr>
            <p:txBody>
              <a:bodyPr/>
              <a:lstStyle/>
              <a:p>
                <a:pPr>
                  <a:spcAft>
                    <a:spcPts val="600"/>
                  </a:spcAft>
                </a:pPr>
                <a:r>
                  <a:rPr lang="nl-NL" dirty="0" smtClean="0"/>
                  <a:t>&lt; 5 </a:t>
                </a:r>
                <a:r>
                  <a:rPr lang="nl-NL" dirty="0" err="1" smtClean="0"/>
                  <a:t>ppm</a:t>
                </a:r>
                <a:r>
                  <a:rPr lang="nl-NL" dirty="0" smtClean="0"/>
                  <a:t> </a:t>
                </a:r>
                <a:r>
                  <a:rPr lang="nl-NL" dirty="0" err="1" smtClean="0"/>
                  <a:t>impurities</a:t>
                </a:r>
                <a:endParaRPr lang="nl-NL" dirty="0"/>
              </a:p>
              <a:p>
                <a:pPr>
                  <a:spcAft>
                    <a:spcPts val="600"/>
                  </a:spcAft>
                </a:pPr>
                <a:endParaRPr lang="nl-NL" dirty="0" smtClean="0"/>
              </a:p>
              <a:p>
                <a:pPr>
                  <a:spcAft>
                    <a:spcPts val="600"/>
                  </a:spcAft>
                </a:pPr>
                <a:r>
                  <a:rPr lang="nl-NL" dirty="0" smtClean="0"/>
                  <a:t>Thinner </a:t>
                </a:r>
                <a:r>
                  <a:rPr lang="nl-NL" dirty="0" err="1" smtClean="0"/>
                  <a:t>channels</a:t>
                </a:r>
                <a:r>
                  <a:rPr lang="nl-NL" dirty="0" smtClean="0"/>
                  <a:t>, more </a:t>
                </a:r>
                <a:r>
                  <a:rPr lang="nl-NL" dirty="0" err="1" smtClean="0"/>
                  <a:t>branching</a:t>
                </a:r>
                <a:endParaRPr lang="nl-NL" dirty="0" smtClean="0"/>
              </a:p>
              <a:p>
                <a:pPr>
                  <a:spcAft>
                    <a:spcPts val="600"/>
                  </a:spcAft>
                </a:pPr>
                <a:r>
                  <a:rPr lang="nl-NL" dirty="0"/>
                  <a:t>Timescales larger</a:t>
                </a:r>
              </a:p>
              <a:p>
                <a:pPr lvl="1">
                  <a:spcAft>
                    <a:spcPts val="600"/>
                  </a:spcAft>
                </a:pPr>
                <a:r>
                  <a:rPr lang="nl-NL" dirty="0"/>
                  <a:t>Even at </a:t>
                </a:r>
                <a14:m>
                  <m:oMath xmlns:m="http://schemas.openxmlformats.org/officeDocument/2006/math">
                    <m:r>
                      <a:rPr lang="nl-NL" i="1">
                        <a:latin typeface="Cambria Math"/>
                      </a:rPr>
                      <m:t>𝜟</m:t>
                    </m:r>
                    <m:r>
                      <a:rPr lang="nl-NL" i="1">
                        <a:latin typeface="Cambria Math"/>
                      </a:rPr>
                      <m:t>𝒕</m:t>
                    </m:r>
                    <m:r>
                      <a:rPr lang="nl-NL" i="1">
                        <a:latin typeface="Cambria Math"/>
                      </a:rPr>
                      <m:t>=</m:t>
                    </m:r>
                    <m:r>
                      <a:rPr lang="nl-NL" i="1">
                        <a:latin typeface="Cambria Math"/>
                      </a:rPr>
                      <m:t>𝟏𝟎</m:t>
                    </m:r>
                    <m:r>
                      <a:rPr lang="nl-NL" i="1">
                        <a:latin typeface="Cambria Math"/>
                      </a:rPr>
                      <m:t> </m:t>
                    </m:r>
                    <m:r>
                      <a:rPr lang="nl-NL">
                        <a:latin typeface="Cambria Math"/>
                      </a:rPr>
                      <m:t>𝐦𝐬</m:t>
                    </m:r>
                  </m:oMath>
                </a14:m>
                <a:r>
                  <a:rPr lang="nl-NL" dirty="0"/>
                  <a:t> </a:t>
                </a:r>
                <a:r>
                  <a:rPr lang="nl-NL" dirty="0" err="1"/>
                  <a:t>still</a:t>
                </a:r>
                <a:r>
                  <a:rPr lang="nl-NL" dirty="0"/>
                  <a:t> </a:t>
                </a:r>
                <a:r>
                  <a:rPr lang="nl-NL" dirty="0" err="1"/>
                  <a:t>following</a:t>
                </a:r>
                <a:r>
                  <a:rPr lang="nl-NL" dirty="0"/>
                  <a:t> </a:t>
                </a:r>
                <a:r>
                  <a:rPr lang="nl-NL" dirty="0" err="1"/>
                  <a:t>old</a:t>
                </a:r>
                <a:r>
                  <a:rPr lang="nl-NL" dirty="0"/>
                  <a:t> </a:t>
                </a:r>
                <a:r>
                  <a:rPr lang="nl-NL" dirty="0" err="1"/>
                  <a:t>channels</a:t>
                </a:r>
                <a:endParaRPr lang="nl-NL" dirty="0"/>
              </a:p>
              <a:p>
                <a:pPr>
                  <a:spcAft>
                    <a:spcPts val="600"/>
                  </a:spcAft>
                </a:pPr>
                <a:endParaRPr lang="nl-NL" i="1" dirty="0" smtClean="0"/>
              </a:p>
              <a:p>
                <a:pPr>
                  <a:spcAft>
                    <a:spcPts val="600"/>
                  </a:spcAft>
                </a:pPr>
                <a:endParaRPr lang="en-GB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11188" y="1196974"/>
                <a:ext cx="4392860" cy="5040337"/>
              </a:xfrm>
              <a:blipFill rotWithShape="1">
                <a:blip r:embed="rId2"/>
                <a:stretch>
                  <a:fillRect l="-3883" t="-169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63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5682" y="980728"/>
            <a:ext cx="3635259" cy="5178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7441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Positive streamer propagation</a:t>
            </a:r>
          </a:p>
        </p:txBody>
      </p:sp>
      <p:sp>
        <p:nvSpPr>
          <p:cNvPr id="2052" name="Rectangle 3"/>
          <p:cNvSpPr>
            <a:spLocks noGrp="1" noChangeArrowheads="1"/>
          </p:cNvSpPr>
          <p:nvPr>
            <p:ph idx="1"/>
          </p:nvPr>
        </p:nvSpPr>
        <p:spPr>
          <a:xfrm>
            <a:off x="1979613" y="1196975"/>
            <a:ext cx="4392612" cy="4541838"/>
          </a:xfrm>
        </p:spPr>
        <p:txBody>
          <a:bodyPr/>
          <a:lstStyle/>
          <a:p>
            <a:pPr eaLnBrk="1" hangingPunct="1"/>
            <a:r>
              <a:rPr lang="en-US" dirty="0" smtClean="0"/>
              <a:t>Electron source:</a:t>
            </a:r>
          </a:p>
          <a:p>
            <a:pPr lvl="1" eaLnBrk="1" hangingPunct="1"/>
            <a:r>
              <a:rPr lang="en-US" dirty="0" smtClean="0"/>
              <a:t>Photo-ionization</a:t>
            </a:r>
          </a:p>
          <a:p>
            <a:pPr lvl="2" eaLnBrk="1" hangingPunct="1"/>
            <a:r>
              <a:rPr lang="en-US" dirty="0" smtClean="0"/>
              <a:t>UV-photon (98-102.5 nm) from N</a:t>
            </a:r>
            <a:r>
              <a:rPr lang="en-US" baseline="-25000" dirty="0" smtClean="0"/>
              <a:t>2</a:t>
            </a:r>
            <a:r>
              <a:rPr lang="en-US" dirty="0" smtClean="0"/>
              <a:t> in streamer head</a:t>
            </a:r>
          </a:p>
          <a:p>
            <a:pPr lvl="2" eaLnBrk="1" hangingPunct="1"/>
            <a:r>
              <a:rPr lang="en-US" dirty="0" smtClean="0"/>
              <a:t>Ionization of O</a:t>
            </a:r>
            <a:r>
              <a:rPr lang="en-US" baseline="-25000" dirty="0" smtClean="0"/>
              <a:t>2</a:t>
            </a:r>
            <a:r>
              <a:rPr lang="en-US" dirty="0" smtClean="0"/>
              <a:t> in bulk gas</a:t>
            </a:r>
          </a:p>
          <a:p>
            <a:pPr lvl="1" eaLnBrk="1" hangingPunct="1"/>
            <a:r>
              <a:rPr lang="nl-NL" dirty="0" smtClean="0"/>
              <a:t>Background </a:t>
            </a:r>
            <a:r>
              <a:rPr lang="nl-NL" dirty="0" err="1" smtClean="0"/>
              <a:t>ionization</a:t>
            </a:r>
            <a:endParaRPr lang="nl-NL" dirty="0" smtClean="0"/>
          </a:p>
          <a:p>
            <a:pPr lvl="2" eaLnBrk="1" hangingPunct="1"/>
            <a:r>
              <a:rPr lang="nl-NL" dirty="0" err="1" smtClean="0"/>
              <a:t>From</a:t>
            </a:r>
            <a:r>
              <a:rPr lang="nl-NL" dirty="0" smtClean="0"/>
              <a:t> </a:t>
            </a:r>
            <a:r>
              <a:rPr lang="nl-NL" dirty="0" err="1" smtClean="0"/>
              <a:t>previous</a:t>
            </a:r>
            <a:r>
              <a:rPr lang="nl-NL" dirty="0" smtClean="0"/>
              <a:t> discharges</a:t>
            </a:r>
          </a:p>
          <a:p>
            <a:pPr lvl="2" eaLnBrk="1" hangingPunct="1"/>
            <a:r>
              <a:rPr lang="nl-NL" dirty="0" smtClean="0"/>
              <a:t>Natural/</a:t>
            </a:r>
            <a:r>
              <a:rPr lang="nl-NL" dirty="0" err="1" smtClean="0"/>
              <a:t>radioactive</a:t>
            </a:r>
            <a:endParaRPr lang="en-US" dirty="0" smtClean="0"/>
          </a:p>
        </p:txBody>
      </p:sp>
      <p:pic>
        <p:nvPicPr>
          <p:cNvPr id="2053" name="Picture 8" descr="Photo-ionization"/>
          <p:cNvPicPr>
            <a:picLocks noChangeAspect="1" noChangeArrowheads="1" noCrop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981075"/>
            <a:ext cx="1924050" cy="396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4" name="Rectangle 9"/>
          <p:cNvSpPr>
            <a:spLocks noChangeArrowheads="1"/>
          </p:cNvSpPr>
          <p:nvPr/>
        </p:nvSpPr>
        <p:spPr bwMode="auto">
          <a:xfrm>
            <a:off x="6516688" y="4941888"/>
            <a:ext cx="1974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/>
              <a:t>Photo-ionization</a:t>
            </a:r>
            <a:endParaRPr lang="en-GB" b="1"/>
          </a:p>
        </p:txBody>
      </p:sp>
      <p:pic>
        <p:nvPicPr>
          <p:cNvPr id="12294" name="Picture 6" descr="Streamer-propagation-illustration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052513"/>
            <a:ext cx="1798638" cy="3313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5" name="AutoShape 19"/>
          <p:cNvSpPr>
            <a:spLocks noChangeAspect="1" noChangeArrowheads="1"/>
          </p:cNvSpPr>
          <p:nvPr/>
        </p:nvSpPr>
        <p:spPr bwMode="auto">
          <a:xfrm>
            <a:off x="107950" y="1052513"/>
            <a:ext cx="1798638" cy="3313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</p:spTree>
    <p:custDataLst>
      <p:tags r:id="rId1"/>
    </p:custDataLst>
  </p:cSld>
  <p:clrMapOvr>
    <a:masterClrMapping/>
  </p:clrMapOvr>
  <p:transition advTm="8457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005273"/>
            <a:ext cx="3891163" cy="5154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Pure argon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11188" y="1196974"/>
                <a:ext cx="4320852" cy="5040337"/>
              </a:xfrm>
            </p:spPr>
            <p:txBody>
              <a:bodyPr/>
              <a:lstStyle/>
              <a:p>
                <a:r>
                  <a:rPr lang="nl-NL" dirty="0" smtClean="0"/>
                  <a:t>&lt; 5 </a:t>
                </a:r>
                <a:r>
                  <a:rPr lang="nl-NL" dirty="0" err="1" smtClean="0"/>
                  <a:t>ppm</a:t>
                </a:r>
                <a:r>
                  <a:rPr lang="nl-NL" dirty="0" smtClean="0"/>
                  <a:t> </a:t>
                </a:r>
                <a:r>
                  <a:rPr lang="nl-NL" dirty="0" err="1" smtClean="0"/>
                  <a:t>impurities</a:t>
                </a:r>
                <a:endParaRPr lang="nl-NL" dirty="0"/>
              </a:p>
              <a:p>
                <a:endParaRPr lang="nl-NL" dirty="0" smtClean="0"/>
              </a:p>
              <a:p>
                <a:r>
                  <a:rPr lang="nl-NL" dirty="0" err="1" smtClean="0"/>
                  <a:t>Feather-like</a:t>
                </a:r>
                <a:r>
                  <a:rPr lang="nl-NL" dirty="0" smtClean="0"/>
                  <a:t> </a:t>
                </a:r>
                <a:r>
                  <a:rPr lang="nl-NL" dirty="0" err="1" smtClean="0"/>
                  <a:t>structure</a:t>
                </a:r>
                <a:endParaRPr lang="nl-NL" dirty="0" smtClean="0"/>
              </a:p>
              <a:p>
                <a:endParaRPr lang="nl-NL" dirty="0" smtClean="0"/>
              </a:p>
              <a:p>
                <a:r>
                  <a:rPr lang="nl-NL" dirty="0" smtClean="0"/>
                  <a:t>Slow </a:t>
                </a:r>
                <a:r>
                  <a:rPr lang="nl-NL" dirty="0" err="1" smtClean="0"/>
                  <a:t>decay</a:t>
                </a:r>
                <a:r>
                  <a:rPr lang="nl-NL" dirty="0" smtClean="0"/>
                  <a:t> (long </a:t>
                </a:r>
                <a:r>
                  <a:rPr lang="nl-NL" dirty="0" err="1" smtClean="0"/>
                  <a:t>afterglow</a:t>
                </a:r>
                <a:r>
                  <a:rPr lang="nl-NL" dirty="0" smtClean="0"/>
                  <a:t>)</a:t>
                </a:r>
              </a:p>
              <a:p>
                <a:endParaRPr lang="nl-NL" dirty="0" smtClean="0"/>
              </a:p>
              <a:p>
                <a:r>
                  <a:rPr lang="nl-NL" dirty="0" err="1" smtClean="0"/>
                  <a:t>Continuation</a:t>
                </a:r>
                <a:r>
                  <a:rPr lang="nl-NL" dirty="0" smtClean="0"/>
                  <a:t> </a:t>
                </a:r>
                <a:r>
                  <a:rPr lang="nl-NL" dirty="0" err="1"/>
                  <a:t>ends</a:t>
                </a:r>
                <a:r>
                  <a:rPr lang="nl-NL" dirty="0"/>
                  <a:t> at </a:t>
                </a:r>
                <a:r>
                  <a:rPr lang="nl-NL" dirty="0" smtClean="0"/>
                  <a:t>5-20x </a:t>
                </a:r>
                <a:r>
                  <a:rPr lang="nl-NL" dirty="0" err="1"/>
                  <a:t>higher</a:t>
                </a:r>
                <a:r>
                  <a:rPr lang="nl-NL" dirty="0"/>
                  <a:t> </a:t>
                </a:r>
                <a14:m>
                  <m:oMath xmlns:m="http://schemas.openxmlformats.org/officeDocument/2006/math">
                    <m:r>
                      <a:rPr lang="nl-NL" i="1">
                        <a:latin typeface="Cambria Math"/>
                      </a:rPr>
                      <m:t>𝜟</m:t>
                    </m:r>
                    <m:r>
                      <a:rPr lang="nl-NL" i="1">
                        <a:latin typeface="Cambria Math"/>
                      </a:rPr>
                      <m:t>𝒕</m:t>
                    </m:r>
                  </m:oMath>
                </a14:m>
                <a:r>
                  <a:rPr lang="nl-NL" i="1" dirty="0"/>
                  <a:t> </a:t>
                </a:r>
                <a:r>
                  <a:rPr lang="nl-NL" dirty="0" err="1"/>
                  <a:t>than</a:t>
                </a:r>
                <a:r>
                  <a:rPr lang="nl-NL" dirty="0"/>
                  <a:t> in air</a:t>
                </a:r>
              </a:p>
              <a:p>
                <a:endParaRPr lang="nl-NL" dirty="0" smtClean="0"/>
              </a:p>
              <a:p>
                <a:r>
                  <a:rPr lang="nl-NL" dirty="0" smtClean="0"/>
                  <a:t>New </a:t>
                </a:r>
                <a:r>
                  <a:rPr lang="nl-NL" dirty="0" err="1" smtClean="0"/>
                  <a:t>channels</a:t>
                </a:r>
                <a:r>
                  <a:rPr lang="nl-NL" dirty="0" smtClean="0"/>
                  <a:t> get </a:t>
                </a:r>
                <a:r>
                  <a:rPr lang="nl-NL" dirty="0" err="1" smtClean="0"/>
                  <a:t>narrower</a:t>
                </a:r>
                <a:r>
                  <a:rPr lang="nl-NL" dirty="0" smtClean="0"/>
                  <a:t>, </a:t>
                </a:r>
                <a:r>
                  <a:rPr lang="nl-NL" dirty="0" err="1" smtClean="0"/>
                  <a:t>then</a:t>
                </a:r>
                <a:r>
                  <a:rPr lang="nl-NL" dirty="0" smtClean="0"/>
                  <a:t> </a:t>
                </a:r>
                <a:r>
                  <a:rPr lang="nl-NL" dirty="0" err="1" smtClean="0"/>
                  <a:t>wider</a:t>
                </a:r>
                <a:endParaRPr lang="en-GB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11188" y="1196974"/>
                <a:ext cx="4320852" cy="5040337"/>
              </a:xfrm>
              <a:blipFill rotWithShape="1">
                <a:blip r:embed="rId4"/>
                <a:stretch>
                  <a:fillRect l="-3949" t="-1693" r="-62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92938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Timing of </a:t>
            </a:r>
            <a:r>
              <a:rPr lang="nl-NL" dirty="0" err="1" smtClean="0"/>
              <a:t>continuation</a:t>
            </a:r>
            <a:r>
              <a:rPr lang="nl-NL" dirty="0" smtClean="0"/>
              <a:t> stop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11188" y="4221088"/>
                <a:ext cx="7993062" cy="1872208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nl-NL" b="1" i="1" smtClean="0">
                        <a:latin typeface="Cambria Math"/>
                      </a:rPr>
                      <m:t>𝜟</m:t>
                    </m:r>
                    <m:sSub>
                      <m:sSubPr>
                        <m:ctrlPr>
                          <a:rPr lang="nl-NL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nl-NL" b="1" i="1" smtClean="0">
                            <a:latin typeface="Cambria Math"/>
                          </a:rPr>
                          <m:t>𝒕</m:t>
                        </m:r>
                      </m:e>
                      <m:sub>
                        <m:r>
                          <a:rPr lang="nl-NL" b="1" i="1" smtClean="0">
                            <a:latin typeface="Cambria Math"/>
                          </a:rPr>
                          <m:t>𝒄𝒎</m:t>
                        </m:r>
                      </m:sub>
                    </m:sSub>
                  </m:oMath>
                </a14:m>
                <a:r>
                  <a:rPr lang="en-GB" dirty="0" smtClean="0"/>
                  <a:t> is maximum </a:t>
                </a:r>
                <a14:m>
                  <m:oMath xmlns:m="http://schemas.openxmlformats.org/officeDocument/2006/math">
                    <m:r>
                      <a:rPr lang="nl-NL" i="1">
                        <a:latin typeface="Cambria Math"/>
                      </a:rPr>
                      <m:t>𝜟</m:t>
                    </m:r>
                    <m:sSub>
                      <m:sSubPr>
                        <m:ctrlPr>
                          <a:rPr lang="nl-NL" i="1">
                            <a:latin typeface="Cambria Math"/>
                          </a:rPr>
                        </m:ctrlPr>
                      </m:sSubPr>
                      <m:e>
                        <m:r>
                          <a:rPr lang="nl-NL" i="1">
                            <a:latin typeface="Cambria Math"/>
                          </a:rPr>
                          <m:t>𝒕</m:t>
                        </m:r>
                      </m:e>
                      <m:sub>
                        <m:r>
                          <a:rPr lang="nl-NL" b="1" i="1" smtClean="0">
                            <a:latin typeface="Cambria Math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GB" dirty="0" smtClean="0"/>
                  <a:t> with still continuation</a:t>
                </a:r>
                <a:endParaRPr lang="en-GB" i="1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11188" y="4221088"/>
                <a:ext cx="7993062" cy="1872208"/>
              </a:xfrm>
              <a:blipFill rotWithShape="1">
                <a:blip r:embed="rId2"/>
                <a:stretch>
                  <a:fillRect l="-1297" t="-454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263" y="978952"/>
            <a:ext cx="7790112" cy="1441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ight Arrow 3"/>
          <p:cNvSpPr/>
          <p:nvPr/>
        </p:nvSpPr>
        <p:spPr>
          <a:xfrm rot="16200000">
            <a:off x="6516216" y="2681665"/>
            <a:ext cx="792088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6440849" y="3258335"/>
                <a:ext cx="94282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nl-NL" sz="2400" b="1" i="1">
                          <a:latin typeface="Cambria Math"/>
                        </a:rPr>
                        <m:t>𝜟</m:t>
                      </m:r>
                      <m:sSub>
                        <m:sSubPr>
                          <m:ctrlPr>
                            <a:rPr lang="nl-NL" sz="24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nl-NL" sz="2400" b="1" i="1">
                              <a:latin typeface="Cambria Math"/>
                            </a:rPr>
                            <m:t>𝒕</m:t>
                          </m:r>
                        </m:e>
                        <m:sub>
                          <m:r>
                            <a:rPr lang="nl-NL" sz="2400" b="1" i="1">
                              <a:latin typeface="Cambria Math"/>
                            </a:rPr>
                            <m:t>𝒄𝒎</m:t>
                          </m:r>
                        </m:sub>
                      </m:sSub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0849" y="3258335"/>
                <a:ext cx="942822" cy="461665"/>
              </a:xfrm>
              <a:prstGeom prst="rect">
                <a:avLst/>
              </a:prstGeom>
              <a:blipFill rotWithShape="1">
                <a:blip r:embed="rId4"/>
                <a:stretch>
                  <a:fillRect b="-1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2603" y="4672897"/>
            <a:ext cx="2259877" cy="15079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55527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nl-NL" i="1">
                        <a:latin typeface="Cambria Math"/>
                      </a:rPr>
                      <m:t>𝜟</m:t>
                    </m:r>
                    <m:sSub>
                      <m:sSubPr>
                        <m:ctrlPr>
                          <a:rPr lang="nl-NL" i="1">
                            <a:latin typeface="Cambria Math"/>
                          </a:rPr>
                        </m:ctrlPr>
                      </m:sSubPr>
                      <m:e>
                        <m:r>
                          <a:rPr lang="nl-NL" i="1">
                            <a:latin typeface="Cambria Math"/>
                          </a:rPr>
                          <m:t>𝒕</m:t>
                        </m:r>
                      </m:e>
                      <m:sub>
                        <m:r>
                          <a:rPr lang="nl-NL" i="1">
                            <a:latin typeface="Cambria Math"/>
                          </a:rPr>
                          <m:t>𝒄𝒎</m:t>
                        </m:r>
                      </m:sub>
                    </m:sSub>
                  </m:oMath>
                </a14:m>
                <a:r>
                  <a:rPr lang="en-GB" dirty="0" smtClean="0"/>
                  <a:t> as function of pressure</a:t>
                </a:r>
                <a:endParaRPr lang="en-GB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120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80728"/>
            <a:ext cx="7283672" cy="5261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6817538" y="5949280"/>
            <a:ext cx="22749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/>
              <a:t>Pulse length: </a:t>
            </a:r>
            <a:r>
              <a:rPr lang="en-GB" dirty="0"/>
              <a:t>300 ns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535192" y="1124744"/>
            <a:ext cx="1552654" cy="1204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1354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nl-NL" i="1">
                        <a:latin typeface="Cambria Math"/>
                      </a:rPr>
                      <m:t>𝜟</m:t>
                    </m:r>
                    <m:sSub>
                      <m:sSubPr>
                        <m:ctrlPr>
                          <a:rPr lang="nl-NL" i="1">
                            <a:latin typeface="Cambria Math"/>
                          </a:rPr>
                        </m:ctrlPr>
                      </m:sSubPr>
                      <m:e>
                        <m:r>
                          <a:rPr lang="nl-NL" i="1">
                            <a:latin typeface="Cambria Math"/>
                          </a:rPr>
                          <m:t>𝒕</m:t>
                        </m:r>
                      </m:e>
                      <m:sub>
                        <m:r>
                          <a:rPr lang="nl-NL" i="1">
                            <a:latin typeface="Cambria Math"/>
                          </a:rPr>
                          <m:t>𝒄𝒎</m:t>
                        </m:r>
                      </m:sub>
                    </m:sSub>
                  </m:oMath>
                </a14:m>
                <a:r>
                  <a:rPr lang="en-GB" dirty="0" smtClean="0"/>
                  <a:t> as function of pressure</a:t>
                </a:r>
                <a:endParaRPr lang="en-GB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052736"/>
            <a:ext cx="7488487" cy="5211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6817538" y="5949280"/>
            <a:ext cx="22749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/>
              <a:t>Pulse length: 200</a:t>
            </a:r>
            <a:r>
              <a:rPr lang="en-GB" dirty="0"/>
              <a:t> ns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535192" y="1124744"/>
            <a:ext cx="1552654" cy="1204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5920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nl-NL" i="1">
                        <a:latin typeface="Cambria Math"/>
                      </a:rPr>
                      <m:t>𝜟</m:t>
                    </m:r>
                    <m:sSub>
                      <m:sSubPr>
                        <m:ctrlPr>
                          <a:rPr lang="nl-NL" i="1">
                            <a:latin typeface="Cambria Math"/>
                          </a:rPr>
                        </m:ctrlPr>
                      </m:sSubPr>
                      <m:e>
                        <m:r>
                          <a:rPr lang="nl-NL" i="1">
                            <a:latin typeface="Cambria Math"/>
                          </a:rPr>
                          <m:t>𝒕</m:t>
                        </m:r>
                      </m:e>
                      <m:sub>
                        <m:r>
                          <a:rPr lang="nl-NL" i="1">
                            <a:latin typeface="Cambria Math"/>
                          </a:rPr>
                          <m:t>𝒄𝒎</m:t>
                        </m:r>
                      </m:sub>
                    </m:sSub>
                  </m:oMath>
                </a14:m>
                <a:r>
                  <a:rPr lang="en-GB" dirty="0" smtClean="0"/>
                  <a:t> as function of oxygen concentration</a:t>
                </a:r>
                <a:endParaRPr lang="en-GB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535192" y="1124744"/>
            <a:ext cx="1552654" cy="1204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964305"/>
            <a:ext cx="7553678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8270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 smtClean="0"/>
              <a:t>Explanation</a:t>
            </a:r>
            <a:r>
              <a:rPr lang="nl-NL" dirty="0" smtClean="0"/>
              <a:t>?</a:t>
            </a:r>
            <a:endParaRPr lang="en-GB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11560" y="1196752"/>
                <a:ext cx="5040560" cy="4541838"/>
              </a:xfrm>
            </p:spPr>
            <p:txBody>
              <a:bodyPr/>
              <a:lstStyle/>
              <a:p>
                <a:r>
                  <a:rPr lang="nl-NL" dirty="0" smtClean="0"/>
                  <a:t>Hypothesis:</a:t>
                </a:r>
              </a:p>
              <a:p>
                <a:pPr lvl="1"/>
                <a:r>
                  <a:rPr lang="nl-NL" dirty="0" err="1"/>
                  <a:t>C</a:t>
                </a:r>
                <a:r>
                  <a:rPr lang="nl-NL" dirty="0" err="1" smtClean="0"/>
                  <a:t>ontinuation</a:t>
                </a:r>
                <a:r>
                  <a:rPr lang="nl-NL" dirty="0" smtClean="0"/>
                  <a:t> </a:t>
                </a:r>
                <a:r>
                  <a:rPr lang="nl-NL" dirty="0" err="1" smtClean="0"/>
                  <a:t>stops</a:t>
                </a:r>
                <a:r>
                  <a:rPr lang="nl-NL" dirty="0" smtClean="0"/>
                  <a:t> </a:t>
                </a:r>
                <a:r>
                  <a:rPr lang="nl-NL" dirty="0" err="1" smtClean="0"/>
                  <a:t>due</a:t>
                </a:r>
                <a:r>
                  <a:rPr lang="nl-NL" dirty="0" smtClean="0"/>
                  <a:t> </a:t>
                </a:r>
                <a:r>
                  <a:rPr lang="nl-NL" dirty="0" err="1" smtClean="0"/>
                  <a:t>to</a:t>
                </a:r>
                <a:r>
                  <a:rPr lang="nl-NL" dirty="0" smtClean="0"/>
                  <a:t> </a:t>
                </a:r>
                <a:r>
                  <a:rPr lang="nl-NL" dirty="0" err="1" smtClean="0"/>
                  <a:t>conductivity</a:t>
                </a:r>
                <a:r>
                  <a:rPr lang="nl-NL" dirty="0" smtClean="0"/>
                  <a:t> </a:t>
                </a:r>
                <a:r>
                  <a:rPr lang="nl-NL" dirty="0" err="1" smtClean="0"/>
                  <a:t>loss</a:t>
                </a:r>
                <a:endParaRPr lang="nl-NL" dirty="0" smtClean="0"/>
              </a:p>
              <a:p>
                <a:pPr lvl="1"/>
                <a:r>
                  <a:rPr lang="nl-NL" dirty="0" err="1" smtClean="0"/>
                  <a:t>Related</a:t>
                </a:r>
                <a:r>
                  <a:rPr lang="nl-NL" dirty="0" smtClean="0"/>
                  <a:t> </a:t>
                </a:r>
                <a:r>
                  <a:rPr lang="nl-NL" dirty="0" err="1" smtClean="0"/>
                  <a:t>to</a:t>
                </a:r>
                <a:r>
                  <a:rPr lang="nl-NL" dirty="0" smtClean="0"/>
                  <a:t> </a:t>
                </a:r>
                <a:r>
                  <a:rPr lang="nl-NL" dirty="0"/>
                  <a:t>free </a:t>
                </a:r>
                <a:r>
                  <a:rPr lang="nl-NL" dirty="0" err="1" smtClean="0"/>
                  <a:t>electron</a:t>
                </a:r>
                <a:r>
                  <a:rPr lang="nl-NL" dirty="0" smtClean="0"/>
                  <a:t> </a:t>
                </a:r>
                <a:r>
                  <a:rPr lang="nl-NL" dirty="0" err="1"/>
                  <a:t>loss</a:t>
                </a:r>
                <a:endParaRPr lang="nl-NL" dirty="0" smtClean="0"/>
              </a:p>
              <a:p>
                <a:pPr lvl="1"/>
                <a14:m>
                  <m:oMath xmlns:m="http://schemas.openxmlformats.org/officeDocument/2006/math">
                    <m:r>
                      <a:rPr lang="nl-NL" i="1">
                        <a:latin typeface="Cambria Math"/>
                      </a:rPr>
                      <m:t>𝜟</m:t>
                    </m:r>
                    <m:sSub>
                      <m:sSubPr>
                        <m:ctrlPr>
                          <a:rPr lang="nl-NL" i="1">
                            <a:latin typeface="Cambria Math"/>
                          </a:rPr>
                        </m:ctrlPr>
                      </m:sSubPr>
                      <m:e>
                        <m:r>
                          <a:rPr lang="nl-NL" i="1">
                            <a:latin typeface="Cambria Math"/>
                          </a:rPr>
                          <m:t>𝒕</m:t>
                        </m:r>
                      </m:e>
                      <m:sub>
                        <m:r>
                          <a:rPr lang="nl-NL" i="1">
                            <a:latin typeface="Cambria Math"/>
                          </a:rPr>
                          <m:t>𝒄𝒎</m:t>
                        </m:r>
                      </m:sub>
                    </m:sSub>
                  </m:oMath>
                </a14:m>
                <a:r>
                  <a:rPr lang="nl-NL" dirty="0" smtClean="0"/>
                  <a:t> measure </a:t>
                </a:r>
                <a:r>
                  <a:rPr lang="nl-NL" dirty="0" err="1" smtClean="0"/>
                  <a:t>for</a:t>
                </a:r>
                <a:r>
                  <a:rPr lang="nl-NL" dirty="0" smtClean="0"/>
                  <a:t> </a:t>
                </a:r>
                <a:r>
                  <a:rPr lang="nl-NL" dirty="0" err="1" smtClean="0"/>
                  <a:t>electron</a:t>
                </a:r>
                <a:r>
                  <a:rPr lang="nl-NL" dirty="0" smtClean="0"/>
                  <a:t> </a:t>
                </a:r>
                <a:r>
                  <a:rPr lang="nl-NL" dirty="0" err="1" smtClean="0"/>
                  <a:t>loss</a:t>
                </a:r>
                <a:endParaRPr lang="nl-NL" dirty="0" smtClean="0"/>
              </a:p>
              <a:p>
                <a:endParaRPr lang="nl-NL" dirty="0" smtClean="0"/>
              </a:p>
              <a:p>
                <a:r>
                  <a:rPr lang="nl-NL" dirty="0" err="1" smtClean="0"/>
                  <a:t>Ono</a:t>
                </a:r>
                <a:r>
                  <a:rPr lang="nl-NL" dirty="0" smtClean="0"/>
                  <a:t> </a:t>
                </a:r>
                <a:r>
                  <a:rPr lang="nl-NL" dirty="0" err="1" smtClean="0"/>
                  <a:t>and</a:t>
                </a:r>
                <a:r>
                  <a:rPr lang="nl-NL" dirty="0" smtClean="0"/>
                  <a:t> Oda </a:t>
                </a:r>
                <a:r>
                  <a:rPr lang="nl-NL" dirty="0" err="1" smtClean="0"/>
                  <a:t>find</a:t>
                </a:r>
                <a:r>
                  <a:rPr lang="nl-NL" dirty="0" smtClean="0"/>
                  <a:t> maximum in </a:t>
                </a:r>
                <a:r>
                  <a:rPr lang="nl-NL" dirty="0" err="1" smtClean="0"/>
                  <a:t>integral</a:t>
                </a:r>
                <a:r>
                  <a:rPr lang="nl-NL" dirty="0" smtClean="0"/>
                  <a:t> </a:t>
                </a:r>
                <a:r>
                  <a:rPr lang="nl-NL" dirty="0" err="1" smtClean="0"/>
                  <a:t>current</a:t>
                </a:r>
                <a:r>
                  <a:rPr lang="nl-NL" dirty="0" smtClean="0"/>
                  <a:t> at 0.2-1% O</a:t>
                </a:r>
                <a:r>
                  <a:rPr lang="nl-NL" baseline="-25000" dirty="0" smtClean="0"/>
                  <a:t>2</a:t>
                </a:r>
                <a:endParaRPr lang="nl-NL" dirty="0" smtClean="0"/>
              </a:p>
              <a:p>
                <a:pPr lvl="1"/>
                <a:endParaRPr lang="en-GB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11560" y="1196752"/>
                <a:ext cx="5040560" cy="4541838"/>
              </a:xfrm>
              <a:blipFill rotWithShape="1">
                <a:blip r:embed="rId2"/>
                <a:stretch>
                  <a:fillRect l="-3386" t="-187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535192" y="1124744"/>
            <a:ext cx="1552654" cy="1204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5013" y="3140968"/>
            <a:ext cx="3419475" cy="2466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5775924" y="5641503"/>
            <a:ext cx="326057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-187325" algn="ctr"/>
            <a:r>
              <a:rPr lang="en-US" sz="1400" dirty="0" smtClean="0"/>
              <a:t>J</a:t>
            </a:r>
            <a:r>
              <a:rPr lang="en-US" sz="1400" dirty="0"/>
              <a:t>. Phys. D: Appl. Phys. </a:t>
            </a:r>
            <a:r>
              <a:rPr lang="en-US" sz="1400" b="1" dirty="0"/>
              <a:t>36</a:t>
            </a:r>
            <a:r>
              <a:rPr lang="en-US" sz="1400" dirty="0"/>
              <a:t> </a:t>
            </a:r>
            <a:r>
              <a:rPr lang="en-US" sz="1400" dirty="0" smtClean="0"/>
              <a:t>(2003) 1952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3145443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8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844824"/>
            <a:ext cx="5004049" cy="3482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 smtClean="0"/>
              <a:t>Modelling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196974"/>
            <a:ext cx="3600772" cy="5112345"/>
          </a:xfrm>
        </p:spPr>
        <p:txBody>
          <a:bodyPr/>
          <a:lstStyle/>
          <a:p>
            <a:r>
              <a:rPr lang="nl-NL" dirty="0" smtClean="0"/>
              <a:t>0D time-</a:t>
            </a:r>
            <a:r>
              <a:rPr lang="nl-NL" dirty="0" err="1" smtClean="0"/>
              <a:t>dependent</a:t>
            </a:r>
            <a:r>
              <a:rPr lang="nl-NL" dirty="0" smtClean="0"/>
              <a:t> </a:t>
            </a:r>
            <a:r>
              <a:rPr lang="nl-NL" dirty="0" err="1" smtClean="0"/>
              <a:t>chemistry</a:t>
            </a:r>
            <a:r>
              <a:rPr lang="nl-NL" dirty="0" smtClean="0"/>
              <a:t> model</a:t>
            </a:r>
          </a:p>
          <a:p>
            <a:r>
              <a:rPr lang="nl-NL" dirty="0" smtClean="0"/>
              <a:t>300 ns </a:t>
            </a:r>
            <a:r>
              <a:rPr lang="nl-NL" dirty="0" err="1" smtClean="0"/>
              <a:t>pulse</a:t>
            </a:r>
            <a:endParaRPr lang="nl-NL" dirty="0" smtClean="0"/>
          </a:p>
          <a:p>
            <a:r>
              <a:rPr lang="nl-NL" dirty="0" err="1" smtClean="0"/>
              <a:t>Decay</a:t>
            </a:r>
            <a:endParaRPr lang="nl-NL" dirty="0" smtClean="0"/>
          </a:p>
          <a:p>
            <a:endParaRPr lang="nl-NL" dirty="0"/>
          </a:p>
          <a:p>
            <a:r>
              <a:rPr lang="nl-NL" dirty="0" smtClean="0"/>
              <a:t>Model </a:t>
            </a:r>
            <a:r>
              <a:rPr lang="nl-NL" dirty="0" err="1" smtClean="0"/>
              <a:t>contains</a:t>
            </a:r>
            <a:r>
              <a:rPr lang="nl-NL" dirty="0" smtClean="0"/>
              <a:t>:</a:t>
            </a:r>
            <a:endParaRPr lang="nl-NL" dirty="0"/>
          </a:p>
          <a:p>
            <a:pPr lvl="1"/>
            <a:r>
              <a:rPr lang="nl-NL" dirty="0" smtClean="0"/>
              <a:t>53 </a:t>
            </a:r>
            <a:r>
              <a:rPr lang="nl-NL" dirty="0" smtClean="0"/>
              <a:t>species (N </a:t>
            </a:r>
            <a:r>
              <a:rPr lang="nl-NL" dirty="0" err="1" smtClean="0"/>
              <a:t>and</a:t>
            </a:r>
            <a:r>
              <a:rPr lang="nl-NL" dirty="0" smtClean="0"/>
              <a:t> O)</a:t>
            </a:r>
            <a:endParaRPr lang="nl-NL" dirty="0" smtClean="0"/>
          </a:p>
          <a:p>
            <a:pPr lvl="1"/>
            <a:r>
              <a:rPr lang="nl-NL" dirty="0" smtClean="0"/>
              <a:t>650 </a:t>
            </a:r>
            <a:r>
              <a:rPr lang="nl-NL" dirty="0" err="1" smtClean="0"/>
              <a:t>reactions</a:t>
            </a:r>
            <a:endParaRPr lang="nl-NL" dirty="0" smtClean="0"/>
          </a:p>
        </p:txBody>
      </p:sp>
      <p:sp>
        <p:nvSpPr>
          <p:cNvPr id="10" name="Right Arrow 9"/>
          <p:cNvSpPr/>
          <p:nvPr/>
        </p:nvSpPr>
        <p:spPr>
          <a:xfrm>
            <a:off x="6228184" y="4365104"/>
            <a:ext cx="792088" cy="1800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4902689" y="2536178"/>
            <a:ext cx="10374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200" dirty="0" smtClean="0"/>
              <a:t>End of </a:t>
            </a:r>
            <a:r>
              <a:rPr lang="nl-NL" sz="1200" dirty="0" err="1" smtClean="0"/>
              <a:t>pulse</a:t>
            </a:r>
            <a:endParaRPr lang="en-GB" sz="1200" dirty="0"/>
          </a:p>
        </p:txBody>
      </p:sp>
      <p:sp>
        <p:nvSpPr>
          <p:cNvPr id="13" name="TextBox 12"/>
          <p:cNvSpPr txBox="1"/>
          <p:nvPr/>
        </p:nvSpPr>
        <p:spPr>
          <a:xfrm>
            <a:off x="5105761" y="4316614"/>
            <a:ext cx="11224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smtClean="0"/>
              <a:t>Arbitrary level</a:t>
            </a:r>
            <a:endParaRPr lang="en-US" sz="1200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4968044" y="3874882"/>
            <a:ext cx="2052228" cy="0"/>
          </a:xfrm>
          <a:prstGeom prst="straightConnector1">
            <a:avLst/>
          </a:prstGeom>
          <a:ln w="28575">
            <a:solidFill>
              <a:srgbClr val="000000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5666972" y="3536328"/>
                <a:ext cx="45095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nl-NL" sz="1600" b="0" i="0" smtClean="0">
                          <a:solidFill>
                            <a:srgbClr val="000000"/>
                          </a:solidFill>
                          <a:latin typeface="Cambria Math"/>
                        </a:rPr>
                        <m:t>Δ</m:t>
                      </m:r>
                      <m:r>
                        <a:rPr lang="nl-NL" sz="1600" b="0" i="1" smtClean="0">
                          <a:solidFill>
                            <a:srgbClr val="000000"/>
                          </a:solidFill>
                          <a:latin typeface="Cambria Math"/>
                        </a:rPr>
                        <m:t>𝑡</m:t>
                      </m:r>
                    </m:oMath>
                  </m:oMathPara>
                </a14:m>
                <a:endParaRPr lang="en-GB" sz="1600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6972" y="3536328"/>
                <a:ext cx="450956" cy="33855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Connector 14"/>
          <p:cNvCxnSpPr/>
          <p:nvPr/>
        </p:nvCxnSpPr>
        <p:spPr>
          <a:xfrm>
            <a:off x="4968044" y="2813177"/>
            <a:ext cx="0" cy="1335903"/>
          </a:xfrm>
          <a:prstGeom prst="line">
            <a:avLst/>
          </a:prstGeom>
          <a:ln>
            <a:solidFill>
              <a:srgbClr val="0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7031755" y="3705605"/>
            <a:ext cx="0" cy="959860"/>
          </a:xfrm>
          <a:prstGeom prst="line">
            <a:avLst/>
          </a:prstGeom>
          <a:ln>
            <a:solidFill>
              <a:srgbClr val="0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5269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4" grpId="0"/>
      <p:bldP spid="13" grpId="0"/>
      <p:bldP spid="1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nl-NL" i="1">
                        <a:latin typeface="Cambria Math"/>
                      </a:rPr>
                      <m:t>𝜟</m:t>
                    </m:r>
                    <m:sSub>
                      <m:sSubPr>
                        <m:ctrlPr>
                          <a:rPr lang="nl-NL" i="1">
                            <a:latin typeface="Cambria Math"/>
                          </a:rPr>
                        </m:ctrlPr>
                      </m:sSubPr>
                      <m:e>
                        <m:r>
                          <a:rPr lang="nl-NL" i="1">
                            <a:latin typeface="Cambria Math"/>
                          </a:rPr>
                          <m:t>𝒕</m:t>
                        </m:r>
                      </m:e>
                      <m:sub>
                        <m:r>
                          <a:rPr lang="nl-NL" i="1">
                            <a:latin typeface="Cambria Math"/>
                          </a:rPr>
                          <m:t>𝒄𝒎</m:t>
                        </m:r>
                      </m:sub>
                    </m:sSub>
                  </m:oMath>
                </a14:m>
                <a:r>
                  <a:rPr lang="en-GB" dirty="0" smtClean="0"/>
                  <a:t> as function of oxygen concentration</a:t>
                </a:r>
                <a:endParaRPr lang="en-GB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535192" y="1124744"/>
            <a:ext cx="1552654" cy="1204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09345"/>
            <a:ext cx="7200800" cy="5011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3144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Major electron loss mechanisms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11188" y="1196974"/>
                <a:ext cx="7993062" cy="5256361"/>
              </a:xfrm>
            </p:spPr>
            <p:txBody>
              <a:bodyPr>
                <a:normAutofit/>
              </a:bodyPr>
              <a:lstStyle/>
              <a:p>
                <a:r>
                  <a:rPr lang="nl-NL" dirty="0" smtClean="0"/>
                  <a:t>Artificial air</a:t>
                </a:r>
              </a:p>
              <a:p>
                <a:pPr marL="536575" lvl="2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nl-NL" b="1" i="1" smtClean="0">
                              <a:solidFill>
                                <a:srgbClr val="FF33CC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nl-NL" b="1" i="0" smtClean="0">
                              <a:solidFill>
                                <a:srgbClr val="FF33CC"/>
                              </a:solidFill>
                              <a:latin typeface="Cambria Math"/>
                            </a:rPr>
                            <m:t>𝐞</m:t>
                          </m:r>
                        </m:e>
                        <m:sup>
                          <m:r>
                            <a:rPr lang="nl-NL" b="1" i="1" smtClean="0">
                              <a:solidFill>
                                <a:srgbClr val="FF33CC"/>
                              </a:solidFill>
                              <a:latin typeface="Cambria Math"/>
                            </a:rPr>
                            <m:t>−</m:t>
                          </m:r>
                        </m:sup>
                      </m:sSup>
                      <m:r>
                        <a:rPr lang="nl-NL" b="1" i="1" smtClean="0">
                          <a:solidFill>
                            <a:srgbClr val="FF33CC"/>
                          </a:solidFill>
                          <a:latin typeface="Cambria Math"/>
                        </a:rPr>
                        <m:t>+</m:t>
                      </m:r>
                      <m:sSubSup>
                        <m:sSubSupPr>
                          <m:ctrlPr>
                            <a:rPr lang="nl-NL" i="1">
                              <a:solidFill>
                                <a:srgbClr val="FF33CC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nl-NL">
                              <a:solidFill>
                                <a:srgbClr val="FF33CC"/>
                              </a:solidFill>
                              <a:latin typeface="Cambria Math"/>
                            </a:rPr>
                            <m:t>𝐎</m:t>
                          </m:r>
                        </m:e>
                        <m:sub>
                          <m:r>
                            <a:rPr lang="nl-NL">
                              <a:solidFill>
                                <a:srgbClr val="FF33CC"/>
                              </a:solidFill>
                              <a:latin typeface="Cambria Math"/>
                            </a:rPr>
                            <m:t>𝟒</m:t>
                          </m:r>
                        </m:sub>
                        <m:sup>
                          <m:r>
                            <a:rPr lang="nl-NL">
                              <a:solidFill>
                                <a:srgbClr val="FF33CC"/>
                              </a:solidFill>
                              <a:latin typeface="Cambria Math"/>
                            </a:rPr>
                            <m:t>+</m:t>
                          </m:r>
                        </m:sup>
                      </m:sSubSup>
                      <m:r>
                        <a:rPr lang="nl-NL">
                          <a:solidFill>
                            <a:srgbClr val="FF33CC"/>
                          </a:solidFill>
                          <a:latin typeface="Cambria Math"/>
                        </a:rPr>
                        <m:t>→</m:t>
                      </m:r>
                      <m:r>
                        <a:rPr lang="nl-NL" b="1" i="1" smtClean="0">
                          <a:solidFill>
                            <a:srgbClr val="FF33CC"/>
                          </a:solidFill>
                          <a:latin typeface="Cambria Math"/>
                        </a:rPr>
                        <m:t>𝟐</m:t>
                      </m:r>
                      <m:sSub>
                        <m:sSubPr>
                          <m:ctrlPr>
                            <a:rPr lang="nl-NL" i="1">
                              <a:solidFill>
                                <a:srgbClr val="FF33CC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nl-NL">
                              <a:solidFill>
                                <a:srgbClr val="FF33CC"/>
                              </a:solidFill>
                              <a:latin typeface="Cambria Math"/>
                            </a:rPr>
                            <m:t>𝐎</m:t>
                          </m:r>
                        </m:e>
                        <m:sub>
                          <m:r>
                            <a:rPr lang="nl-NL">
                              <a:solidFill>
                                <a:srgbClr val="FF33CC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en-GB" dirty="0"/>
              </a:p>
              <a:p>
                <a:pPr marL="536575" lvl="2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nl-NL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nl-NL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𝐞</m:t>
                          </m:r>
                        </m:e>
                        <m:sup>
                          <m:r>
                            <a:rPr lang="nl-NL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−</m:t>
                          </m:r>
                        </m:sup>
                      </m:sSup>
                      <m:r>
                        <a:rPr lang="nl-NL">
                          <a:solidFill>
                            <a:srgbClr val="FF0000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nl-NL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nl-NL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𝐎</m:t>
                          </m:r>
                        </m:e>
                        <m:sub>
                          <m:r>
                            <a:rPr lang="nl-NL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nl-NL">
                          <a:solidFill>
                            <a:srgbClr val="FF0000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nl-NL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nl-NL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𝐎</m:t>
                          </m:r>
                        </m:e>
                        <m:sub>
                          <m:r>
                            <a:rPr lang="nl-NL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nl-NL">
                          <a:solidFill>
                            <a:srgbClr val="FF0000"/>
                          </a:solidFill>
                          <a:latin typeface="Cambria Math"/>
                        </a:rPr>
                        <m:t>→</m:t>
                      </m:r>
                      <m:sSubSup>
                        <m:sSubSupPr>
                          <m:ctrlPr>
                            <a:rPr lang="nl-NL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nl-NL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𝐎</m:t>
                          </m:r>
                        </m:e>
                        <m:sub>
                          <m:r>
                            <a:rPr lang="nl-NL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  <m:sup>
                          <m:r>
                            <a:rPr lang="nl-NL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−</m:t>
                          </m:r>
                        </m:sup>
                      </m:sSubSup>
                      <m:r>
                        <a:rPr lang="nl-NL">
                          <a:solidFill>
                            <a:srgbClr val="FF0000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nl-NL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nl-NL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𝐎</m:t>
                          </m:r>
                        </m:e>
                        <m:sub>
                          <m:r>
                            <a:rPr lang="nl-NL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en-GB" dirty="0"/>
              </a:p>
              <a:p>
                <a:pPr lvl="1"/>
                <a:r>
                  <a:rPr lang="nl-NL" dirty="0" smtClean="0"/>
                  <a:t>Both </a:t>
                </a:r>
                <a:r>
                  <a:rPr lang="nl-NL" dirty="0" err="1" smtClean="0"/>
                  <a:t>fast</a:t>
                </a:r>
                <a:endParaRPr lang="nl-NL" dirty="0" smtClean="0"/>
              </a:p>
              <a:p>
                <a:pPr lvl="1"/>
                <a:endParaRPr lang="nl-NL" dirty="0" smtClean="0"/>
              </a:p>
              <a:p>
                <a:r>
                  <a:rPr lang="nl-NL" dirty="0" smtClean="0"/>
                  <a:t>Pure </a:t>
                </a:r>
                <a:r>
                  <a:rPr lang="nl-NL" dirty="0" err="1" smtClean="0"/>
                  <a:t>nitrogen</a:t>
                </a:r>
                <a:endParaRPr lang="nl-NL" dirty="0"/>
              </a:p>
              <a:p>
                <a:pPr lvl="1"/>
                <a14:m>
                  <m:oMath xmlns:m="http://schemas.openxmlformats.org/officeDocument/2006/math">
                    <m:sSup>
                      <m:sSupPr>
                        <m:ctrlPr>
                          <a:rPr lang="nl-NL" i="1" smtClean="0">
                            <a:solidFill>
                              <a:srgbClr val="0099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nl-NL">
                            <a:solidFill>
                              <a:srgbClr val="009900"/>
                            </a:solidFill>
                            <a:latin typeface="Cambria Math"/>
                          </a:rPr>
                          <m:t>𝐞</m:t>
                        </m:r>
                      </m:e>
                      <m:sup>
                        <m:r>
                          <a:rPr lang="nl-NL" i="1">
                            <a:solidFill>
                              <a:srgbClr val="009900"/>
                            </a:solidFill>
                            <a:latin typeface="Cambria Math"/>
                          </a:rPr>
                          <m:t>−</m:t>
                        </m:r>
                      </m:sup>
                    </m:sSup>
                    <m:r>
                      <a:rPr lang="nl-NL" i="1">
                        <a:solidFill>
                          <a:srgbClr val="009900"/>
                        </a:solidFill>
                        <a:latin typeface="Cambria Math"/>
                      </a:rPr>
                      <m:t>+</m:t>
                    </m:r>
                    <m:sSubSup>
                      <m:sSubSupPr>
                        <m:ctrlPr>
                          <a:rPr lang="nl-NL" i="1">
                            <a:solidFill>
                              <a:srgbClr val="009900"/>
                            </a:solidFill>
                            <a:latin typeface="Cambria Math"/>
                          </a:rPr>
                        </m:ctrlPr>
                      </m:sSubSupPr>
                      <m:e>
                        <m:r>
                          <a:rPr lang="nl-NL" b="1" i="0" smtClean="0">
                            <a:solidFill>
                              <a:srgbClr val="009900"/>
                            </a:solidFill>
                            <a:latin typeface="Cambria Math"/>
                          </a:rPr>
                          <m:t>𝐍</m:t>
                        </m:r>
                      </m:e>
                      <m:sub>
                        <m:r>
                          <a:rPr lang="nl-NL">
                            <a:solidFill>
                              <a:srgbClr val="009900"/>
                            </a:solidFill>
                            <a:latin typeface="Cambria Math"/>
                          </a:rPr>
                          <m:t>𝟒</m:t>
                        </m:r>
                      </m:sub>
                      <m:sup>
                        <m:r>
                          <a:rPr lang="nl-NL">
                            <a:solidFill>
                              <a:srgbClr val="009900"/>
                            </a:solidFill>
                            <a:latin typeface="Cambria Math"/>
                          </a:rPr>
                          <m:t>+</m:t>
                        </m:r>
                      </m:sup>
                    </m:sSubSup>
                    <m:r>
                      <a:rPr lang="nl-NL">
                        <a:solidFill>
                          <a:srgbClr val="009900"/>
                        </a:solidFill>
                        <a:latin typeface="Cambria Math"/>
                      </a:rPr>
                      <m:t>→</m:t>
                    </m:r>
                    <m:r>
                      <a:rPr lang="nl-NL" i="1">
                        <a:solidFill>
                          <a:srgbClr val="009900"/>
                        </a:solidFill>
                        <a:latin typeface="Cambria Math"/>
                      </a:rPr>
                      <m:t>𝟐</m:t>
                    </m:r>
                    <m:sSub>
                      <m:sSubPr>
                        <m:ctrlPr>
                          <a:rPr lang="nl-NL" i="1">
                            <a:solidFill>
                              <a:srgbClr val="0099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nl-NL" b="1" i="0" smtClean="0">
                            <a:solidFill>
                              <a:srgbClr val="009900"/>
                            </a:solidFill>
                            <a:latin typeface="Cambria Math"/>
                          </a:rPr>
                          <m:t>𝐍</m:t>
                        </m:r>
                      </m:e>
                      <m:sub>
                        <m:r>
                          <a:rPr lang="nl-NL">
                            <a:solidFill>
                              <a:srgbClr val="009900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</m:oMath>
                </a14:m>
                <a:endParaRPr lang="en-GB" dirty="0" smtClean="0"/>
              </a:p>
              <a:p>
                <a:pPr lvl="1"/>
                <a:r>
                  <a:rPr lang="nl-NL" dirty="0" err="1" smtClean="0"/>
                  <a:t>Fast</a:t>
                </a:r>
                <a:endParaRPr lang="nl-NL" dirty="0" smtClean="0"/>
              </a:p>
              <a:p>
                <a:pPr lvl="1"/>
                <a:endParaRPr lang="nl-NL" dirty="0" smtClean="0"/>
              </a:p>
              <a:p>
                <a:r>
                  <a:rPr lang="nl-NL" dirty="0" err="1" smtClean="0"/>
                  <a:t>Intermediate</a:t>
                </a:r>
                <a:endParaRPr lang="nl-NL" dirty="0" smtClean="0"/>
              </a:p>
              <a:p>
                <a:pPr lvl="1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nl-NL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nl-NL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𝐞</m:t>
                          </m:r>
                        </m:e>
                        <m:sup>
                          <m:r>
                            <a:rPr lang="nl-NL" i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−</m:t>
                          </m:r>
                        </m:sup>
                      </m:sSup>
                      <m:r>
                        <a:rPr lang="nl-NL" i="1">
                          <a:solidFill>
                            <a:srgbClr val="0000FF"/>
                          </a:solidFill>
                          <a:latin typeface="Cambria Math"/>
                        </a:rPr>
                        <m:t>+</m:t>
                      </m:r>
                      <m:sSubSup>
                        <m:sSubSupPr>
                          <m:ctrlPr>
                            <a:rPr lang="nl-NL" i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nl-NL" b="1" i="0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𝐎</m:t>
                          </m:r>
                        </m:e>
                        <m:sub>
                          <m:r>
                            <a:rPr lang="nl-NL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  <m:sup>
                          <m:r>
                            <a:rPr lang="nl-NL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+</m:t>
                          </m:r>
                        </m:sup>
                      </m:sSubSup>
                      <m:r>
                        <a:rPr lang="nl-NL">
                          <a:solidFill>
                            <a:srgbClr val="0000FF"/>
                          </a:solidFill>
                          <a:latin typeface="Cambria Math"/>
                        </a:rPr>
                        <m:t>→</m:t>
                      </m:r>
                      <m:r>
                        <a:rPr lang="nl-NL" i="1">
                          <a:solidFill>
                            <a:srgbClr val="0000FF"/>
                          </a:solidFill>
                          <a:latin typeface="Cambria Math"/>
                        </a:rPr>
                        <m:t>𝟐</m:t>
                      </m:r>
                      <m:sSub>
                        <m:sSubPr>
                          <m:ctrlPr>
                            <a:rPr lang="nl-NL" i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nl-NL" b="1" i="0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𝐎</m:t>
                          </m:r>
                        </m:e>
                        <m:sub>
                          <m:r>
                            <a:rPr lang="nl-NL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 </m:t>
                          </m:r>
                        </m:sub>
                      </m:sSub>
                    </m:oMath>
                  </m:oMathPara>
                </a14:m>
                <a:endParaRPr lang="nl-NL" dirty="0"/>
              </a:p>
              <a:p>
                <a:pPr lvl="1"/>
                <a:r>
                  <a:rPr lang="nl-NL" dirty="0" smtClean="0"/>
                  <a:t>No </a:t>
                </a:r>
                <a:r>
                  <a:rPr lang="nl-NL" dirty="0" err="1" smtClean="0"/>
                  <a:t>fast</a:t>
                </a:r>
                <a:r>
                  <a:rPr lang="nl-NL" dirty="0" smtClean="0"/>
                  <a:t> </a:t>
                </a:r>
                <a:r>
                  <a:rPr lang="nl-NL" dirty="0" err="1" smtClean="0"/>
                  <a:t>path</a:t>
                </a:r>
                <a:r>
                  <a:rPr lang="nl-NL" dirty="0" smtClean="0"/>
                  <a:t>!</a:t>
                </a:r>
                <a:endParaRPr lang="nl-NL" dirty="0"/>
              </a:p>
              <a:p>
                <a:pPr marL="536575" lvl="2" indent="0">
                  <a:buNone/>
                </a:pPr>
                <a:endParaRPr lang="en-GB" dirty="0" smtClean="0"/>
              </a:p>
              <a:p>
                <a:pPr lvl="2"/>
                <a:endParaRPr lang="en-GB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11188" y="1196974"/>
                <a:ext cx="7993062" cy="5256361"/>
              </a:xfrm>
              <a:blipFill rotWithShape="1">
                <a:blip r:embed="rId5"/>
                <a:stretch>
                  <a:fillRect l="-2136" t="-16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4788024" y="1052736"/>
                <a:ext cx="3780202" cy="4662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nl-NL" sz="2400" i="1"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nl-NL" sz="2400">
                              <a:latin typeface="Cambria Math"/>
                            </a:rPr>
                            <m:t>𝐍</m:t>
                          </m:r>
                        </m:e>
                        <m:sub>
                          <m:r>
                            <a:rPr lang="nl-NL" sz="2400">
                              <a:latin typeface="Cambria Math"/>
                            </a:rPr>
                            <m:t>𝟐</m:t>
                          </m:r>
                        </m:sub>
                        <m:sup>
                          <m:r>
                            <a:rPr lang="nl-NL" sz="2400">
                              <a:latin typeface="Cambria Math"/>
                            </a:rPr>
                            <m:t>+</m:t>
                          </m:r>
                        </m:sup>
                      </m:sSubSup>
                      <m:r>
                        <a:rPr lang="nl-NL" sz="2400">
                          <a:latin typeface="Cambria Math"/>
                        </a:rPr>
                        <m:t>−→</m:t>
                      </m:r>
                      <m:sSubSup>
                        <m:sSubSupPr>
                          <m:ctrlPr>
                            <a:rPr lang="nl-NL" sz="2400" i="1" smtClean="0">
                              <a:solidFill>
                                <a:srgbClr val="009900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nl-NL" sz="2400">
                              <a:solidFill>
                                <a:srgbClr val="009900"/>
                              </a:solidFill>
                              <a:latin typeface="Cambria Math"/>
                            </a:rPr>
                            <m:t>𝐍</m:t>
                          </m:r>
                        </m:e>
                        <m:sub>
                          <m:r>
                            <a:rPr lang="nl-NL" sz="2400">
                              <a:solidFill>
                                <a:srgbClr val="009900"/>
                              </a:solidFill>
                              <a:latin typeface="Cambria Math"/>
                            </a:rPr>
                            <m:t>𝟒</m:t>
                          </m:r>
                        </m:sub>
                        <m:sup>
                          <m:r>
                            <a:rPr lang="nl-NL" sz="2400">
                              <a:solidFill>
                                <a:srgbClr val="009900"/>
                              </a:solidFill>
                              <a:latin typeface="Cambria Math"/>
                            </a:rPr>
                            <m:t>+</m:t>
                          </m:r>
                        </m:sup>
                      </m:sSubSup>
                      <m:r>
                        <a:rPr lang="nl-NL" sz="2400">
                          <a:latin typeface="Cambria Math"/>
                        </a:rPr>
                        <m:t>−→</m:t>
                      </m:r>
                      <m:sSubSup>
                        <m:sSubSupPr>
                          <m:ctrlPr>
                            <a:rPr lang="nl-NL" sz="240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nl-NL" sz="240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𝐎</m:t>
                          </m:r>
                        </m:e>
                        <m:sub>
                          <m:r>
                            <a:rPr lang="nl-NL" sz="240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  <m:sup>
                          <m:r>
                            <a:rPr lang="nl-NL" sz="240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+</m:t>
                          </m:r>
                        </m:sup>
                      </m:sSubSup>
                      <m:r>
                        <a:rPr lang="nl-NL" sz="2400">
                          <a:latin typeface="Cambria Math"/>
                        </a:rPr>
                        <m:t>−→</m:t>
                      </m:r>
                      <m:sSubSup>
                        <m:sSubSupPr>
                          <m:ctrlPr>
                            <a:rPr lang="nl-NL" sz="2400" i="1" smtClean="0">
                              <a:solidFill>
                                <a:srgbClr val="FF33CC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nl-NL" sz="2400">
                              <a:solidFill>
                                <a:srgbClr val="FF33CC"/>
                              </a:solidFill>
                              <a:latin typeface="Cambria Math"/>
                            </a:rPr>
                            <m:t>𝐎</m:t>
                          </m:r>
                        </m:e>
                        <m:sub>
                          <m:r>
                            <a:rPr lang="nl-NL" sz="2400">
                              <a:solidFill>
                                <a:srgbClr val="FF33CC"/>
                              </a:solidFill>
                              <a:latin typeface="Cambria Math"/>
                            </a:rPr>
                            <m:t>𝟒</m:t>
                          </m:r>
                        </m:sub>
                        <m:sup>
                          <m:r>
                            <a:rPr lang="nl-NL" sz="2400">
                              <a:solidFill>
                                <a:srgbClr val="FF33CC"/>
                              </a:solidFill>
                              <a:latin typeface="Cambria Math"/>
                            </a:rPr>
                            <m:t>+</m:t>
                          </m:r>
                        </m:sup>
                      </m:sSubSup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8024" y="1052736"/>
                <a:ext cx="3780202" cy="466218"/>
              </a:xfrm>
              <a:prstGeom prst="rect">
                <a:avLst/>
              </a:prstGeom>
              <a:blipFill rotWithShape="1">
                <a:blip r:embed="rId6"/>
                <a:stretch>
                  <a:fillRect b="-657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/>
              <p:cNvSpPr/>
              <p:nvPr/>
            </p:nvSpPr>
            <p:spPr>
              <a:xfrm>
                <a:off x="4355976" y="2339713"/>
                <a:ext cx="4737194" cy="3539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700" dirty="0" smtClean="0">
                    <a:solidFill>
                      <a:srgbClr val="000000"/>
                    </a:solidFill>
                  </a:rPr>
                  <a:t>Integrated electron loss until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7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17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𝑛</m:t>
                        </m:r>
                      </m:e>
                      <m:sub>
                        <m:r>
                          <a:rPr lang="en-US" sz="17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𝑒</m:t>
                        </m:r>
                      </m:sub>
                    </m:sSub>
                    <m:r>
                      <a:rPr lang="en-US" sz="1700" b="0" i="1" smtClean="0">
                        <a:solidFill>
                          <a:srgbClr val="000000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17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nl-NL" sz="17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5</m:t>
                        </m:r>
                        <m:r>
                          <a:rPr lang="nl-NL" sz="17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⋅</m:t>
                        </m:r>
                        <m:r>
                          <a:rPr lang="en-US" sz="17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sz="17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1</m:t>
                        </m:r>
                        <m:r>
                          <a:rPr lang="nl-NL" sz="17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1</m:t>
                        </m:r>
                      </m:sup>
                    </m:sSup>
                    <m:r>
                      <a:rPr lang="en-US" sz="1700" b="0" i="1" smtClean="0">
                        <a:solidFill>
                          <a:srgbClr val="000000"/>
                        </a:solidFill>
                        <a:latin typeface="Cambria Math"/>
                      </a:rPr>
                      <m:t> </m:t>
                    </m:r>
                    <m:sSup>
                      <m:sSupPr>
                        <m:ctrlPr>
                          <a:rPr lang="en-US" sz="17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1700" b="0" i="0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cm</m:t>
                        </m:r>
                      </m:e>
                      <m:sup>
                        <m:r>
                          <a:rPr lang="en-US" sz="1700" b="0" i="0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−3</m:t>
                        </m:r>
                      </m:sup>
                    </m:sSup>
                  </m:oMath>
                </a14:m>
                <a:endParaRPr lang="en-US" sz="1700" dirty="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5976" y="2339713"/>
                <a:ext cx="4737194" cy="353943"/>
              </a:xfrm>
              <a:prstGeom prst="rect">
                <a:avLst/>
              </a:prstGeom>
              <a:blipFill rotWithShape="1">
                <a:blip r:embed="rId7"/>
                <a:stretch>
                  <a:fillRect l="-901" t="-5172" b="-2241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2229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671573"/>
            <a:ext cx="5169242" cy="3597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7120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3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4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4" dur="indefinite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5" dur="indefinite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7" dur="indefinite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8" dur="indefinite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0" dur="indefinite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1" dur="indefinite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 smtClean="0"/>
              <a:t>Conclusions</a:t>
            </a:r>
            <a:r>
              <a:rPr lang="nl-NL" dirty="0" smtClean="0"/>
              <a:t> </a:t>
            </a:r>
            <a:r>
              <a:rPr lang="nl-NL" dirty="0" err="1" smtClean="0"/>
              <a:t>and</a:t>
            </a:r>
            <a:r>
              <a:rPr lang="nl-NL" dirty="0" smtClean="0"/>
              <a:t> </a:t>
            </a:r>
            <a:r>
              <a:rPr lang="nl-NL" dirty="0" err="1" smtClean="0"/>
              <a:t>questions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2348880"/>
            <a:ext cx="5256956" cy="3960439"/>
          </a:xfrm>
        </p:spPr>
        <p:txBody>
          <a:bodyPr/>
          <a:lstStyle/>
          <a:p>
            <a:r>
              <a:rPr lang="en-US" dirty="0" smtClean="0"/>
              <a:t>Double pulse method shows</a:t>
            </a:r>
          </a:p>
          <a:p>
            <a:pPr lvl="1"/>
            <a:r>
              <a:rPr lang="en-US" dirty="0" smtClean="0"/>
              <a:t>Streamer decay</a:t>
            </a:r>
          </a:p>
          <a:p>
            <a:pPr lvl="1"/>
            <a:r>
              <a:rPr lang="en-US" dirty="0" smtClean="0"/>
              <a:t>Effects on new streamers</a:t>
            </a:r>
          </a:p>
          <a:p>
            <a:pPr lvl="1"/>
            <a:r>
              <a:rPr lang="en-US" dirty="0" smtClean="0"/>
              <a:t>Long timescale range</a:t>
            </a:r>
          </a:p>
          <a:p>
            <a:endParaRPr lang="en-US" dirty="0" smtClean="0"/>
          </a:p>
          <a:p>
            <a:r>
              <a:rPr lang="en-US" dirty="0" smtClean="0"/>
              <a:t>Trends similar for all gases</a:t>
            </a:r>
          </a:p>
          <a:p>
            <a:pPr lvl="1"/>
            <a:r>
              <a:rPr lang="en-US" dirty="0" smtClean="0"/>
              <a:t>Details different</a:t>
            </a:r>
          </a:p>
          <a:p>
            <a:pPr lvl="1"/>
            <a:r>
              <a:rPr lang="en-US" dirty="0" smtClean="0"/>
              <a:t>Timings vary</a:t>
            </a:r>
            <a:endParaRPr lang="en-US" dirty="0"/>
          </a:p>
        </p:txBody>
      </p:sp>
      <p:pic>
        <p:nvPicPr>
          <p:cNvPr id="552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80728"/>
            <a:ext cx="8733714" cy="1152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1972" y="2708920"/>
            <a:ext cx="3131254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7641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Do streamers follow the same path?</a:t>
            </a:r>
            <a:endParaRPr lang="en-US" smtClean="0"/>
          </a:p>
        </p:txBody>
      </p:sp>
      <p:pic>
        <p:nvPicPr>
          <p:cNvPr id="17411" name="Picture 5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2565400"/>
            <a:ext cx="2879725" cy="2166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7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2565400"/>
            <a:ext cx="2879725" cy="2166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9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565400"/>
            <a:ext cx="2879725" cy="2166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14" name="Picture 2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565400"/>
            <a:ext cx="2879725" cy="2166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15" name="Picture 3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2565400"/>
            <a:ext cx="2879725" cy="2166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16" name="Picture 4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2565400"/>
            <a:ext cx="2879725" cy="2166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7" name="Content Placeholder 12"/>
          <p:cNvSpPr>
            <a:spLocks noGrp="1"/>
          </p:cNvSpPr>
          <p:nvPr>
            <p:ph idx="1"/>
          </p:nvPr>
        </p:nvSpPr>
        <p:spPr>
          <a:xfrm>
            <a:off x="1007580" y="1628800"/>
            <a:ext cx="7128841" cy="504825"/>
          </a:xfrm>
        </p:spPr>
        <p:txBody>
          <a:bodyPr/>
          <a:lstStyle/>
          <a:p>
            <a:pPr algn="ctr">
              <a:buFontTx/>
              <a:buNone/>
            </a:pPr>
            <a:r>
              <a:rPr lang="nl-NL" dirty="0" err="1" smtClean="0"/>
              <a:t>Streamers</a:t>
            </a:r>
            <a:r>
              <a:rPr lang="nl-NL" dirty="0" smtClean="0"/>
              <a:t> </a:t>
            </a:r>
            <a:r>
              <a:rPr lang="nl-NL" dirty="0" err="1" smtClean="0"/>
              <a:t>with</a:t>
            </a:r>
            <a:r>
              <a:rPr lang="nl-NL" dirty="0" smtClean="0"/>
              <a:t> 1 Hz </a:t>
            </a:r>
            <a:r>
              <a:rPr lang="nl-NL" dirty="0" err="1" smtClean="0"/>
              <a:t>repetition</a:t>
            </a:r>
            <a:r>
              <a:rPr lang="nl-NL" dirty="0" smtClean="0"/>
              <a:t> </a:t>
            </a:r>
            <a:r>
              <a:rPr lang="nl-NL" dirty="0" err="1" smtClean="0"/>
              <a:t>rate</a:t>
            </a:r>
            <a:endParaRPr lang="en-US" dirty="0" smtClean="0"/>
          </a:p>
        </p:txBody>
      </p:sp>
      <p:sp>
        <p:nvSpPr>
          <p:cNvPr id="2" name="Rectangle 1"/>
          <p:cNvSpPr/>
          <p:nvPr/>
        </p:nvSpPr>
        <p:spPr>
          <a:xfrm>
            <a:off x="1259421" y="5301208"/>
            <a:ext cx="66251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dirty="0" smtClean="0"/>
              <a:t>200 mbar pure </a:t>
            </a:r>
            <a:r>
              <a:rPr lang="nl-NL" dirty="0"/>
              <a:t>N</a:t>
            </a:r>
            <a:r>
              <a:rPr lang="nl-NL" baseline="-25000" dirty="0"/>
              <a:t>2</a:t>
            </a:r>
            <a:r>
              <a:rPr lang="nl-NL" dirty="0"/>
              <a:t> </a:t>
            </a:r>
            <a:r>
              <a:rPr lang="nl-NL" dirty="0" smtClean="0"/>
              <a:t>, 160 mm point-</a:t>
            </a:r>
            <a:r>
              <a:rPr lang="nl-NL" dirty="0" err="1" smtClean="0"/>
              <a:t>plane</a:t>
            </a:r>
            <a:r>
              <a:rPr lang="nl-NL" dirty="0" smtClean="0"/>
              <a:t>, 15.4 kV </a:t>
            </a:r>
            <a:r>
              <a:rPr lang="nl-NL" dirty="0" err="1" smtClean="0"/>
              <a:t>pulse</a:t>
            </a:r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1583848" y="6006298"/>
            <a:ext cx="597630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Nijdam </a:t>
            </a:r>
            <a:r>
              <a:rPr lang="en-US" sz="1400" i="1" dirty="0"/>
              <a:t>et </a:t>
            </a:r>
            <a:r>
              <a:rPr lang="en-US" sz="1400" i="1" dirty="0" smtClean="0"/>
              <a:t>al. </a:t>
            </a:r>
            <a:r>
              <a:rPr lang="en-US" sz="1400" dirty="0" smtClean="0"/>
              <a:t>J</a:t>
            </a:r>
            <a:r>
              <a:rPr lang="en-US" sz="1400" dirty="0"/>
              <a:t>. Phys. D: Appl. Phys</a:t>
            </a:r>
            <a:r>
              <a:rPr lang="en-US" sz="1400" dirty="0" smtClean="0"/>
              <a:t>.</a:t>
            </a:r>
            <a:r>
              <a:rPr lang="en-GB" sz="1400" dirty="0" smtClean="0"/>
              <a:t> </a:t>
            </a:r>
            <a:r>
              <a:rPr lang="en-GB" sz="1400" b="1" dirty="0"/>
              <a:t>44</a:t>
            </a:r>
            <a:r>
              <a:rPr lang="en-GB" sz="1400" dirty="0"/>
              <a:t> (2011) 455201</a:t>
            </a:r>
          </a:p>
        </p:txBody>
      </p:sp>
    </p:spTree>
    <p:custDataLst>
      <p:tags r:id="rId1"/>
    </p:custDataLst>
  </p:cSld>
  <p:clrMapOvr>
    <a:masterClrMapping/>
  </p:clrMapOvr>
  <p:transition advTm="2001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000"/>
                                        <p:tgtEl>
                                          <p:spTgt spid="645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000"/>
                                        <p:tgtEl>
                                          <p:spTgt spid="645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4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2000"/>
                                        <p:tgtEl>
                                          <p:spTgt spid="645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4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 smtClean="0"/>
              <a:t>Conclusions</a:t>
            </a:r>
            <a:r>
              <a:rPr lang="nl-NL" dirty="0" smtClean="0"/>
              <a:t> </a:t>
            </a:r>
            <a:r>
              <a:rPr lang="nl-NL" dirty="0" err="1" smtClean="0"/>
              <a:t>and</a:t>
            </a:r>
            <a:r>
              <a:rPr lang="nl-NL" dirty="0" smtClean="0"/>
              <a:t> </a:t>
            </a:r>
            <a:r>
              <a:rPr lang="nl-NL" dirty="0" err="1" smtClean="0"/>
              <a:t>questions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11188" y="1196974"/>
                <a:ext cx="5256956" cy="5328370"/>
              </a:xfrm>
            </p:spPr>
            <p:txBody>
              <a:bodyPr>
                <a:normAutofit/>
              </a:bodyPr>
              <a:lstStyle/>
              <a:p>
                <a:r>
                  <a:rPr lang="nl-NL" dirty="0" smtClean="0"/>
                  <a:t>In 133 mbar </a:t>
                </a:r>
                <a:r>
                  <a:rPr lang="en-US" dirty="0" smtClean="0"/>
                  <a:t>O</a:t>
                </a:r>
                <a:r>
                  <a:rPr lang="en-US" baseline="-25000" dirty="0" smtClean="0"/>
                  <a:t>2</a:t>
                </a:r>
                <a:r>
                  <a:rPr lang="en-US" dirty="0" smtClean="0"/>
                  <a:t>-N</a:t>
                </a:r>
                <a:r>
                  <a:rPr lang="en-US" baseline="-25000" dirty="0" smtClean="0"/>
                  <a:t>2</a:t>
                </a:r>
                <a:r>
                  <a:rPr lang="en-US" dirty="0" smtClean="0"/>
                  <a:t> </a:t>
                </a:r>
                <a:r>
                  <a:rPr lang="en-US" dirty="0"/>
                  <a:t>mixtures </a:t>
                </a:r>
                <a14:m>
                  <m:oMath xmlns:m="http://schemas.openxmlformats.org/officeDocument/2006/math">
                    <m:r>
                      <a:rPr lang="nl-NL" i="1">
                        <a:latin typeface="Cambria Math"/>
                      </a:rPr>
                      <m:t>𝜟</m:t>
                    </m:r>
                    <m:sSub>
                      <m:sSubPr>
                        <m:ctrlPr>
                          <a:rPr lang="nl-NL" i="1">
                            <a:latin typeface="Cambria Math"/>
                          </a:rPr>
                        </m:ctrlPr>
                      </m:sSubPr>
                      <m:e>
                        <m:r>
                          <a:rPr lang="nl-NL" i="1">
                            <a:latin typeface="Cambria Math"/>
                          </a:rPr>
                          <m:t>𝒕</m:t>
                        </m:r>
                      </m:e>
                      <m:sub>
                        <m:r>
                          <a:rPr lang="nl-NL" i="1">
                            <a:latin typeface="Cambria Math"/>
                          </a:rPr>
                          <m:t>𝒄𝒎</m:t>
                        </m:r>
                      </m:sub>
                    </m:sSub>
                  </m:oMath>
                </a14:m>
                <a:r>
                  <a:rPr lang="nl-NL" dirty="0" smtClean="0"/>
                  <a:t> peaks </a:t>
                </a:r>
                <a:r>
                  <a:rPr lang="nl-NL" dirty="0" err="1" smtClean="0"/>
                  <a:t>around</a:t>
                </a:r>
                <a:r>
                  <a:rPr lang="nl-NL" dirty="0" smtClean="0"/>
                  <a:t> 0.3% O</a:t>
                </a:r>
                <a:r>
                  <a:rPr lang="nl-NL" baseline="-25000" dirty="0" smtClean="0"/>
                  <a:t>2</a:t>
                </a:r>
              </a:p>
              <a:p>
                <a:pPr lvl="1"/>
                <a:r>
                  <a:rPr lang="nl-NL" dirty="0" smtClean="0"/>
                  <a:t>Combination of attachment </a:t>
                </a:r>
                <a:r>
                  <a:rPr lang="nl-NL" dirty="0" err="1" smtClean="0"/>
                  <a:t>and</a:t>
                </a:r>
                <a:r>
                  <a:rPr lang="nl-NL" dirty="0" smtClean="0"/>
                  <a:t> </a:t>
                </a:r>
                <a:r>
                  <a:rPr lang="nl-NL" dirty="0" err="1" smtClean="0"/>
                  <a:t>recombination</a:t>
                </a:r>
                <a:r>
                  <a:rPr lang="nl-NL" dirty="0" smtClean="0"/>
                  <a:t> </a:t>
                </a:r>
                <a:r>
                  <a:rPr lang="nl-NL" dirty="0" err="1" smtClean="0"/>
                  <a:t>paths</a:t>
                </a:r>
                <a:endParaRPr lang="nl-NL" dirty="0" smtClean="0"/>
              </a:p>
              <a:p>
                <a:pPr lvl="1"/>
                <a:endParaRPr lang="en-GB" dirty="0" smtClean="0"/>
              </a:p>
              <a:p>
                <a:r>
                  <a:rPr lang="nl-NL" dirty="0" smtClean="0"/>
                  <a:t>New </a:t>
                </a:r>
                <a:r>
                  <a:rPr lang="nl-NL" dirty="0" err="1" smtClean="0"/>
                  <a:t>channels</a:t>
                </a:r>
                <a:r>
                  <a:rPr lang="nl-NL" dirty="0" smtClean="0"/>
                  <a:t> </a:t>
                </a:r>
                <a:r>
                  <a:rPr lang="nl-NL" dirty="0" err="1" smtClean="0"/>
                  <a:t>along</a:t>
                </a:r>
                <a:r>
                  <a:rPr lang="nl-NL" dirty="0" smtClean="0"/>
                  <a:t> </a:t>
                </a:r>
                <a:r>
                  <a:rPr lang="nl-NL" dirty="0" err="1" smtClean="0"/>
                  <a:t>edges</a:t>
                </a:r>
                <a:r>
                  <a:rPr lang="nl-NL" dirty="0" smtClean="0"/>
                  <a:t> </a:t>
                </a:r>
                <a:r>
                  <a:rPr lang="nl-NL" dirty="0" err="1" smtClean="0"/>
                  <a:t>old</a:t>
                </a:r>
                <a:endParaRPr lang="nl-NL" dirty="0" smtClean="0"/>
              </a:p>
              <a:p>
                <a:pPr lvl="1"/>
                <a:r>
                  <a:rPr lang="nl-NL" dirty="0" smtClean="0"/>
                  <a:t>Too high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nl-NL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nl-NL" b="1" i="1" smtClean="0">
                            <a:latin typeface="Cambria Math"/>
                          </a:rPr>
                          <m:t>𝒏</m:t>
                        </m:r>
                      </m:e>
                      <m:sub>
                        <m:r>
                          <a:rPr lang="nl-NL" b="1" i="1" smtClean="0">
                            <a:latin typeface="Cambria Math"/>
                          </a:rPr>
                          <m:t>𝒆</m:t>
                        </m:r>
                      </m:sub>
                    </m:sSub>
                  </m:oMath>
                </a14:m>
                <a:r>
                  <a:rPr lang="nl-NL" dirty="0" smtClean="0"/>
                  <a:t> inside </a:t>
                </a:r>
                <a:r>
                  <a:rPr lang="nl-NL" dirty="0" err="1" smtClean="0"/>
                  <a:t>old</a:t>
                </a:r>
                <a:r>
                  <a:rPr lang="nl-NL" dirty="0" smtClean="0"/>
                  <a:t> </a:t>
                </a:r>
                <a:r>
                  <a:rPr lang="nl-NL" dirty="0" err="1" smtClean="0"/>
                  <a:t>channel</a:t>
                </a:r>
                <a:r>
                  <a:rPr lang="nl-NL" dirty="0" smtClean="0"/>
                  <a:t>?</a:t>
                </a:r>
              </a:p>
              <a:p>
                <a:pPr lvl="1"/>
                <a:endParaRPr lang="nl-NL" dirty="0"/>
              </a:p>
              <a:p>
                <a:r>
                  <a:rPr lang="nl-NL" dirty="0" err="1" smtClean="0"/>
                  <a:t>Path</a:t>
                </a:r>
                <a:r>
                  <a:rPr lang="nl-NL" dirty="0" smtClean="0"/>
                  <a:t> </a:t>
                </a:r>
                <a:r>
                  <a:rPr lang="nl-NL" dirty="0" err="1" smtClean="0"/>
                  <a:t>repetition</a:t>
                </a:r>
                <a:r>
                  <a:rPr lang="nl-NL" dirty="0" smtClean="0"/>
                  <a:t> time </a:t>
                </a:r>
                <a:r>
                  <a:rPr lang="nl-NL" dirty="0" err="1" smtClean="0"/>
                  <a:t>depends</a:t>
                </a:r>
                <a:r>
                  <a:rPr lang="nl-NL" dirty="0" smtClean="0"/>
                  <a:t> on gas </a:t>
                </a:r>
                <a:r>
                  <a:rPr lang="nl-NL" dirty="0" err="1" smtClean="0"/>
                  <a:t>and</a:t>
                </a:r>
                <a:r>
                  <a:rPr lang="nl-NL" dirty="0" smtClean="0"/>
                  <a:t> </a:t>
                </a:r>
                <a:r>
                  <a:rPr lang="nl-NL" dirty="0" err="1" smtClean="0"/>
                  <a:t>pressure</a:t>
                </a:r>
                <a:endParaRPr lang="nl-NL" dirty="0" smtClean="0"/>
              </a:p>
              <a:p>
                <a:pPr lvl="1"/>
                <a:r>
                  <a:rPr lang="nl-NL" dirty="0" err="1" smtClean="0"/>
                  <a:t>Between</a:t>
                </a:r>
                <a:r>
                  <a:rPr lang="nl-NL" dirty="0" smtClean="0"/>
                  <a:t> 100 µs </a:t>
                </a:r>
                <a:r>
                  <a:rPr lang="nl-NL" dirty="0" err="1" smtClean="0"/>
                  <a:t>and</a:t>
                </a:r>
                <a:r>
                  <a:rPr lang="nl-NL" dirty="0" smtClean="0"/>
                  <a:t> 10 ms</a:t>
                </a:r>
              </a:p>
              <a:p>
                <a:endParaRPr lang="nl-NL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11188" y="1196974"/>
                <a:ext cx="5256956" cy="5328370"/>
              </a:xfrm>
              <a:blipFill rotWithShape="1">
                <a:blip r:embed="rId2"/>
                <a:stretch>
                  <a:fillRect l="-3244" t="-160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529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478107" y="3501008"/>
            <a:ext cx="2447925" cy="2338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535192" y="1124744"/>
            <a:ext cx="1552654" cy="1204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052736"/>
            <a:ext cx="2994779" cy="20840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24478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2228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78"/>
          <a:stretch/>
        </p:blipFill>
        <p:spPr bwMode="auto">
          <a:xfrm>
            <a:off x="611560" y="0"/>
            <a:ext cx="7776864" cy="6852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0936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 smtClean="0"/>
              <a:t>Pressure</a:t>
            </a:r>
            <a:r>
              <a:rPr lang="nl-NL" dirty="0" smtClean="0"/>
              <a:t> </a:t>
            </a:r>
            <a:r>
              <a:rPr lang="nl-NL" dirty="0" err="1" smtClean="0"/>
              <a:t>and</a:t>
            </a:r>
            <a:r>
              <a:rPr lang="nl-NL" dirty="0" smtClean="0"/>
              <a:t> voltage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467544" y="4725144"/>
                <a:ext cx="8496944" cy="15121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</a:bodyPr>
              <a:lstStyle/>
              <a:p>
                <a:pPr marL="268288" indent="-268288" eaLnBrk="0" hangingPunct="0">
                  <a:spcBef>
                    <a:spcPct val="20000"/>
                  </a:spcBef>
                  <a:buClr>
                    <a:schemeClr val="accent1"/>
                  </a:buClr>
                  <a:buChar char="•"/>
                </a:pPr>
                <a:r>
                  <a:rPr lang="en-GB" sz="2400" b="1" dirty="0" smtClean="0">
                    <a:latin typeface="+mn-lt"/>
                  </a:rPr>
                  <a:t>At higher </a:t>
                </a:r>
                <a14:m>
                  <m:oMath xmlns:m="http://schemas.openxmlformats.org/officeDocument/2006/math">
                    <m:r>
                      <a:rPr lang="nl-NL" sz="2400" b="1" i="1" smtClean="0">
                        <a:latin typeface="Cambria Math"/>
                      </a:rPr>
                      <m:t>𝑽</m:t>
                    </m:r>
                  </m:oMath>
                </a14:m>
                <a:r>
                  <a:rPr lang="en-GB" sz="2400" b="1" dirty="0" smtClean="0">
                    <a:latin typeface="+mn-lt"/>
                  </a:rPr>
                  <a:t> or lower </a:t>
                </a:r>
                <a14:m>
                  <m:oMath xmlns:m="http://schemas.openxmlformats.org/officeDocument/2006/math">
                    <m:r>
                      <a:rPr lang="nl-NL" sz="2400" b="1" i="1" smtClean="0">
                        <a:latin typeface="Cambria Math"/>
                      </a:rPr>
                      <m:t>𝒑</m:t>
                    </m:r>
                  </m:oMath>
                </a14:m>
                <a:r>
                  <a:rPr lang="en-GB" sz="2400" b="1" dirty="0" smtClean="0">
                    <a:latin typeface="+mn-lt"/>
                  </a:rPr>
                  <a:t> more </a:t>
                </a:r>
                <a:r>
                  <a:rPr lang="en-GB" sz="2400" b="1" dirty="0">
                    <a:latin typeface="+mn-lt"/>
                  </a:rPr>
                  <a:t>and thicker </a:t>
                </a:r>
                <a:r>
                  <a:rPr lang="en-GB" sz="2400" b="1" dirty="0" smtClean="0">
                    <a:latin typeface="+mn-lt"/>
                  </a:rPr>
                  <a:t>streamers and vice-versa</a:t>
                </a:r>
              </a:p>
              <a:p>
                <a:pPr marL="268288" indent="-268288" eaLnBrk="0" hangingPunct="0">
                  <a:spcBef>
                    <a:spcPct val="20000"/>
                  </a:spcBef>
                  <a:buClr>
                    <a:schemeClr val="accent1"/>
                  </a:buClr>
                  <a:buChar char="•"/>
                </a:pPr>
                <a:r>
                  <a:rPr lang="en-GB" sz="2400" b="1" dirty="0" smtClean="0">
                    <a:latin typeface="+mn-lt"/>
                  </a:rPr>
                  <a:t>Development stages at </a:t>
                </a:r>
                <a:r>
                  <a:rPr lang="en-GB" sz="2400" b="1" dirty="0">
                    <a:latin typeface="+mn-lt"/>
                  </a:rPr>
                  <a:t>lower </a:t>
                </a:r>
                <a14:m>
                  <m:oMath xmlns:m="http://schemas.openxmlformats.org/officeDocument/2006/math">
                    <m:r>
                      <a:rPr lang="en-GB" sz="2400" b="1">
                        <a:latin typeface="Cambria Math"/>
                      </a:rPr>
                      <m:t>𝛥</m:t>
                    </m:r>
                    <m:r>
                      <a:rPr lang="en-GB" sz="2400" b="1">
                        <a:latin typeface="Cambria Math"/>
                      </a:rPr>
                      <m:t>𝑡</m:t>
                    </m:r>
                  </m:oMath>
                </a14:m>
                <a:r>
                  <a:rPr lang="en-GB" sz="2400" b="1" dirty="0">
                    <a:latin typeface="+mn-lt"/>
                  </a:rPr>
                  <a:t> for </a:t>
                </a:r>
                <a:r>
                  <a:rPr lang="en-GB" sz="2400" b="1" dirty="0" smtClean="0">
                    <a:latin typeface="+mn-lt"/>
                  </a:rPr>
                  <a:t>higher </a:t>
                </a:r>
                <a14:m>
                  <m:oMath xmlns:m="http://schemas.openxmlformats.org/officeDocument/2006/math">
                    <m:r>
                      <a:rPr lang="nl-NL" sz="2400" b="1" i="1" smtClean="0">
                        <a:latin typeface="Cambria Math"/>
                      </a:rPr>
                      <m:t>𝒑</m:t>
                    </m:r>
                  </m:oMath>
                </a14:m>
                <a:r>
                  <a:rPr lang="en-GB" sz="2400" b="1" dirty="0" smtClean="0">
                    <a:latin typeface="+mn-lt"/>
                  </a:rPr>
                  <a:t> and vice-versa</a:t>
                </a:r>
                <a:endParaRPr lang="en-GB" sz="2400" b="1" dirty="0">
                  <a:latin typeface="+mn-lt"/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4725144"/>
                <a:ext cx="8496944" cy="1512168"/>
              </a:xfrm>
              <a:prstGeom prst="rect">
                <a:avLst/>
              </a:prstGeom>
              <a:blipFill rotWithShape="1">
                <a:blip r:embed="rId3"/>
                <a:stretch>
                  <a:fillRect l="-2080" t="-5645" b="-14516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00224"/>
            <a:ext cx="6313199" cy="349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50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 smtClean="0"/>
              <a:t>Alignment</a:t>
            </a:r>
            <a:endParaRPr lang="en-GB" dirty="0"/>
          </a:p>
        </p:txBody>
      </p:sp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052736"/>
            <a:ext cx="5776129" cy="5437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8336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1259421" y="5301208"/>
            <a:ext cx="66251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dirty="0" smtClean="0"/>
              <a:t>200 mbar pure </a:t>
            </a:r>
            <a:r>
              <a:rPr lang="nl-NL" dirty="0"/>
              <a:t>N</a:t>
            </a:r>
            <a:r>
              <a:rPr lang="nl-NL" baseline="-25000" dirty="0"/>
              <a:t>2</a:t>
            </a:r>
            <a:r>
              <a:rPr lang="nl-NL" dirty="0"/>
              <a:t> </a:t>
            </a:r>
            <a:r>
              <a:rPr lang="nl-NL" dirty="0" smtClean="0"/>
              <a:t>, 160 mm point-</a:t>
            </a:r>
            <a:r>
              <a:rPr lang="nl-NL" dirty="0" err="1" smtClean="0"/>
              <a:t>plane</a:t>
            </a:r>
            <a:r>
              <a:rPr lang="nl-NL" dirty="0" smtClean="0"/>
              <a:t>, 15.4 kV </a:t>
            </a:r>
            <a:r>
              <a:rPr lang="nl-NL" dirty="0" err="1" smtClean="0"/>
              <a:t>pulse</a:t>
            </a:r>
            <a:endParaRPr lang="en-GB" dirty="0"/>
          </a:p>
        </p:txBody>
      </p:sp>
      <p:sp>
        <p:nvSpPr>
          <p:cNvPr id="19" name="Rectangle 18"/>
          <p:cNvSpPr/>
          <p:nvPr/>
        </p:nvSpPr>
        <p:spPr>
          <a:xfrm>
            <a:off x="1583848" y="6006298"/>
            <a:ext cx="597630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Nijdam </a:t>
            </a:r>
            <a:r>
              <a:rPr lang="en-US" sz="1400" i="1" dirty="0"/>
              <a:t>et </a:t>
            </a:r>
            <a:r>
              <a:rPr lang="en-US" sz="1400" i="1" dirty="0" smtClean="0"/>
              <a:t>al. </a:t>
            </a:r>
            <a:r>
              <a:rPr lang="en-US" sz="1400" dirty="0" smtClean="0"/>
              <a:t>J</a:t>
            </a:r>
            <a:r>
              <a:rPr lang="en-US" sz="1400" dirty="0"/>
              <a:t>. Phys. D: Appl. Phys</a:t>
            </a:r>
            <a:r>
              <a:rPr lang="en-US" sz="1400" dirty="0" smtClean="0"/>
              <a:t>.</a:t>
            </a:r>
            <a:r>
              <a:rPr lang="en-GB" sz="1400" dirty="0" smtClean="0"/>
              <a:t> </a:t>
            </a:r>
            <a:r>
              <a:rPr lang="en-GB" sz="1400" b="1" dirty="0"/>
              <a:t>44</a:t>
            </a:r>
            <a:r>
              <a:rPr lang="en-GB" sz="1400" dirty="0"/>
              <a:t> (2011) 455201</a:t>
            </a:r>
          </a:p>
        </p:txBody>
      </p:sp>
      <p:pic>
        <p:nvPicPr>
          <p:cNvPr id="64518" name="Picture 6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2565400"/>
            <a:ext cx="2879725" cy="2166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8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2565400"/>
            <a:ext cx="2879725" cy="2166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22" name="Picture 10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565400"/>
            <a:ext cx="2879725" cy="2166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Do streamers follow the same path?</a:t>
            </a:r>
            <a:endParaRPr lang="en-US" smtClean="0"/>
          </a:p>
        </p:txBody>
      </p:sp>
      <p:pic>
        <p:nvPicPr>
          <p:cNvPr id="65538" name="Picture 2" descr="G:\PhDThesis\Images\Support\No-repetition-proof-1.jp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2565400"/>
            <a:ext cx="2868612" cy="215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 descr="G:\PhDThesis\Images\Support\No-repetition-proof-1.jpg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939800"/>
            <a:ext cx="7199313" cy="542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4067175" y="4508500"/>
            <a:ext cx="973138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nl-NL" sz="4800" dirty="0">
                <a:solidFill>
                  <a:schemeClr val="tx2"/>
                </a:solidFill>
              </a:rPr>
              <a:t>No</a:t>
            </a:r>
            <a:endParaRPr lang="en-US" sz="4800" dirty="0">
              <a:solidFill>
                <a:schemeClr val="tx2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939316" y="908720"/>
            <a:ext cx="7265368" cy="5470395"/>
            <a:chOff x="939316" y="980728"/>
            <a:chExt cx="7265368" cy="5470395"/>
          </a:xfrm>
        </p:grpSpPr>
        <p:pic>
          <p:nvPicPr>
            <p:cNvPr id="33793" name="Picture 1" descr="G:\Papers\BackgroundIonization\Images\Support\1105240020-10Hz-overview.jpg"/>
            <p:cNvPicPr>
              <a:picLocks noChangeAspect="1" noChangeArrowheads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9316" y="980728"/>
              <a:ext cx="7265368" cy="5470395"/>
            </a:xfrm>
            <a:prstGeom prst="rect">
              <a:avLst/>
            </a:prstGeom>
            <a:noFill/>
          </p:spPr>
        </p:pic>
        <p:sp>
          <p:nvSpPr>
            <p:cNvPr id="10" name="TextBox 9"/>
            <p:cNvSpPr txBox="1">
              <a:spLocks noChangeArrowheads="1"/>
            </p:cNvSpPr>
            <p:nvPr/>
          </p:nvSpPr>
          <p:spPr bwMode="auto">
            <a:xfrm>
              <a:off x="2338857" y="4660900"/>
              <a:ext cx="4466287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nl-NL" sz="4800" dirty="0" err="1" smtClean="0">
                  <a:solidFill>
                    <a:schemeClr val="tx2"/>
                  </a:solidFill>
                </a:rPr>
                <a:t>Same</a:t>
              </a:r>
              <a:r>
                <a:rPr lang="nl-NL" sz="4800" dirty="0" smtClean="0">
                  <a:solidFill>
                    <a:schemeClr val="tx2"/>
                  </a:solidFill>
                </a:rPr>
                <a:t> </a:t>
              </a:r>
              <a:r>
                <a:rPr lang="nl-NL" sz="4800" dirty="0" err="1" smtClean="0">
                  <a:solidFill>
                    <a:schemeClr val="tx2"/>
                  </a:solidFill>
                </a:rPr>
                <a:t>for</a:t>
              </a:r>
              <a:r>
                <a:rPr lang="nl-NL" sz="4800" dirty="0" smtClean="0">
                  <a:solidFill>
                    <a:schemeClr val="tx2"/>
                  </a:solidFill>
                </a:rPr>
                <a:t> 10 Hz</a:t>
              </a:r>
              <a:endParaRPr lang="en-US" sz="4800" dirty="0">
                <a:solidFill>
                  <a:schemeClr val="tx2"/>
                </a:solidFill>
              </a:endParaRPr>
            </a:p>
          </p:txBody>
        </p:sp>
      </p:grpSp>
    </p:spTree>
    <p:custDataLst>
      <p:tags r:id="rId1"/>
    </p:custDataLst>
  </p:cSld>
  <p:clrMapOvr>
    <a:masterClrMapping/>
  </p:clrMapOvr>
  <p:transition spd="med" advTm="3411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59259E-6 L 0.32292 2.59259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45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1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59259E-6 L -0.32292 2.59259E-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645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1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65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65538"/>
                                        </p:tgtEl>
                                      </p:cBhvr>
                                      <p:by x="250000" y="2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‘onion-shaped’ streamer discharge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340768"/>
            <a:ext cx="2880320" cy="4397822"/>
          </a:xfrm>
        </p:spPr>
        <p:txBody>
          <a:bodyPr/>
          <a:lstStyle/>
          <a:p>
            <a:r>
              <a:rPr lang="nl-NL" dirty="0" smtClean="0"/>
              <a:t>600-1000 mbar </a:t>
            </a:r>
            <a:r>
              <a:rPr lang="nl-NL" dirty="0" err="1" smtClean="0"/>
              <a:t>artificial</a:t>
            </a:r>
            <a:r>
              <a:rPr lang="nl-NL" dirty="0" smtClean="0"/>
              <a:t> air</a:t>
            </a:r>
          </a:p>
          <a:p>
            <a:r>
              <a:rPr lang="nl-NL" dirty="0" smtClean="0"/>
              <a:t>160 mm </a:t>
            </a:r>
            <a:r>
              <a:rPr lang="nl-NL" dirty="0" err="1" smtClean="0"/>
              <a:t>point-plane</a:t>
            </a:r>
            <a:endParaRPr lang="nl-NL" dirty="0" smtClean="0"/>
          </a:p>
          <a:p>
            <a:r>
              <a:rPr lang="nl-NL" dirty="0" err="1" smtClean="0"/>
              <a:t>Negative</a:t>
            </a:r>
            <a:r>
              <a:rPr lang="nl-NL" dirty="0" smtClean="0"/>
              <a:t> </a:t>
            </a:r>
            <a:r>
              <a:rPr lang="nl-NL" dirty="0" err="1" smtClean="0"/>
              <a:t>pulse</a:t>
            </a:r>
            <a:r>
              <a:rPr lang="nl-NL" dirty="0" smtClean="0"/>
              <a:t> </a:t>
            </a:r>
            <a:r>
              <a:rPr lang="nl-NL" dirty="0" err="1" smtClean="0"/>
              <a:t>from</a:t>
            </a:r>
            <a:r>
              <a:rPr lang="nl-NL" dirty="0" smtClean="0"/>
              <a:t> </a:t>
            </a:r>
            <a:r>
              <a:rPr lang="nl-NL" dirty="0" err="1" smtClean="0"/>
              <a:t>Blumlein</a:t>
            </a:r>
            <a:r>
              <a:rPr lang="nl-NL" dirty="0" smtClean="0"/>
              <a:t> </a:t>
            </a:r>
            <a:r>
              <a:rPr lang="nl-NL" dirty="0" err="1" smtClean="0"/>
              <a:t>pulser</a:t>
            </a:r>
            <a:endParaRPr lang="en-US" dirty="0"/>
          </a:p>
        </p:txBody>
      </p:sp>
      <p:pic>
        <p:nvPicPr>
          <p:cNvPr id="47106" name="Picture 2" descr="Onion-large-01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1031" y="1484784"/>
            <a:ext cx="5845465" cy="4145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1691680" y="5939349"/>
            <a:ext cx="626469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1400" dirty="0"/>
              <a:t>Nijdam </a:t>
            </a:r>
            <a:r>
              <a:rPr lang="nl-NL" sz="1400" i="1" dirty="0"/>
              <a:t>et </a:t>
            </a:r>
            <a:r>
              <a:rPr lang="nl-NL" sz="1400" i="1" dirty="0" smtClean="0"/>
              <a:t>al. </a:t>
            </a:r>
            <a:r>
              <a:rPr lang="nl-NL" sz="1400" dirty="0" smtClean="0"/>
              <a:t>IEEE </a:t>
            </a:r>
            <a:r>
              <a:rPr lang="nl-NL" sz="1400" dirty="0"/>
              <a:t>T. Plasma. </a:t>
            </a:r>
            <a:r>
              <a:rPr lang="nl-NL" sz="1400" dirty="0" err="1" smtClean="0"/>
              <a:t>Sci</a:t>
            </a:r>
            <a:r>
              <a:rPr lang="nl-NL" sz="1400" dirty="0" smtClean="0"/>
              <a:t>. </a:t>
            </a:r>
            <a:r>
              <a:rPr lang="nl-NL" sz="1400" b="1" dirty="0" smtClean="0"/>
              <a:t>39</a:t>
            </a:r>
            <a:r>
              <a:rPr lang="nl-NL" sz="1400" dirty="0" smtClean="0"/>
              <a:t> </a:t>
            </a:r>
            <a:r>
              <a:rPr lang="nl-NL" sz="1400" dirty="0"/>
              <a:t>(2011) 2216</a:t>
            </a:r>
          </a:p>
        </p:txBody>
      </p:sp>
    </p:spTree>
  </p:cSld>
  <p:clrMapOvr>
    <a:masterClrMapping/>
  </p:clrMapOvr>
  <p:transition advTm="16031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8145" name="Object 17"/>
          <p:cNvGraphicFramePr>
            <a:graphicFrameLocks noChangeAspect="1"/>
          </p:cNvGraphicFramePr>
          <p:nvPr/>
        </p:nvGraphicFramePr>
        <p:xfrm>
          <a:off x="4067944" y="1124744"/>
          <a:ext cx="5040000" cy="31279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92" name="Graph" r:id="rId4" imgW="4125600" imgH="2560320" progId="Origin50.Graph">
                  <p:embed/>
                </p:oleObj>
              </mc:Choice>
              <mc:Fallback>
                <p:oleObj name="Graph" r:id="rId4" imgW="4125600" imgH="2560320" progId="Origin50.Graph">
                  <p:embed/>
                  <p:pic>
                    <p:nvPicPr>
                      <p:cNvPr id="0" name="Picture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7944" y="1124744"/>
                        <a:ext cx="5040000" cy="312794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Time </a:t>
            </a:r>
            <a:r>
              <a:rPr lang="nl-NL" dirty="0" err="1" smtClean="0"/>
              <a:t>resolved</a:t>
            </a:r>
            <a:endParaRPr lang="en-US" dirty="0"/>
          </a:p>
        </p:txBody>
      </p:sp>
      <p:pic>
        <p:nvPicPr>
          <p:cNvPr id="48132" name="Picture 4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96752"/>
            <a:ext cx="3704854" cy="28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323528" y="4149079"/>
            <a:ext cx="8280722" cy="2304257"/>
          </a:xfrm>
        </p:spPr>
        <p:txBody>
          <a:bodyPr/>
          <a:lstStyle/>
          <a:p>
            <a:r>
              <a:rPr lang="en-US" dirty="0" smtClean="0"/>
              <a:t>Negative polarity: inception</a:t>
            </a:r>
            <a:r>
              <a:rPr lang="en-US" baseline="0" dirty="0" smtClean="0"/>
              <a:t> cloud</a:t>
            </a:r>
          </a:p>
          <a:p>
            <a:r>
              <a:rPr lang="en-US" dirty="0" smtClean="0"/>
              <a:t>Cloud extinguishes</a:t>
            </a:r>
          </a:p>
          <a:p>
            <a:r>
              <a:rPr lang="en-US" baseline="0" dirty="0" smtClean="0"/>
              <a:t>Positive polarity: cloud from tip, streamers</a:t>
            </a:r>
            <a:r>
              <a:rPr lang="en-US" dirty="0" smtClean="0"/>
              <a:t> from </a:t>
            </a:r>
            <a:r>
              <a:rPr lang="en-US" baseline="0" dirty="0" smtClean="0"/>
              <a:t>edge</a:t>
            </a:r>
          </a:p>
          <a:p>
            <a:r>
              <a:rPr lang="nl-NL" dirty="0" smtClean="0"/>
              <a:t>Cloud </a:t>
            </a:r>
            <a:r>
              <a:rPr lang="nl-NL" dirty="0" err="1" smtClean="0"/>
              <a:t>extinguishes</a:t>
            </a:r>
            <a:r>
              <a:rPr lang="nl-NL" dirty="0" smtClean="0"/>
              <a:t>, streamers travel </a:t>
            </a:r>
            <a:r>
              <a:rPr lang="nl-NL" dirty="0" err="1" smtClean="0"/>
              <a:t>along</a:t>
            </a:r>
            <a:r>
              <a:rPr lang="nl-NL" dirty="0" smtClean="0"/>
              <a:t> </a:t>
            </a:r>
            <a:r>
              <a:rPr lang="nl-NL" dirty="0" err="1" smtClean="0"/>
              <a:t>remains</a:t>
            </a:r>
            <a:endParaRPr lang="nl-NL" dirty="0" smtClean="0"/>
          </a:p>
          <a:p>
            <a:r>
              <a:rPr lang="nl-NL" baseline="0" dirty="0" smtClean="0"/>
              <a:t>Streamers move </a:t>
            </a:r>
            <a:r>
              <a:rPr lang="nl-NL" baseline="0" dirty="0" err="1" smtClean="0"/>
              <a:t>outwards</a:t>
            </a:r>
            <a:endParaRPr lang="en-US" baseline="0" dirty="0" smtClean="0"/>
          </a:p>
          <a:p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4416261" y="2636912"/>
            <a:ext cx="216024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5400000">
            <a:off x="4632285" y="2636912"/>
            <a:ext cx="216024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5400000">
            <a:off x="5047481" y="2636912"/>
            <a:ext cx="216024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rot="5400000">
            <a:off x="5282555" y="2636912"/>
            <a:ext cx="216024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5400000">
            <a:off x="5436096" y="2636912"/>
            <a:ext cx="216024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rot="5400000">
            <a:off x="5517629" y="2636912"/>
            <a:ext cx="216024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rot="5400000">
            <a:off x="5758036" y="2636912"/>
            <a:ext cx="216024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rot="5400000">
            <a:off x="6281142" y="2636912"/>
            <a:ext cx="216024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48136" name="Picture 8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96752"/>
            <a:ext cx="3704854" cy="28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8" name="Picture 10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96752"/>
            <a:ext cx="3704854" cy="28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9" name="Picture 11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96752"/>
            <a:ext cx="3704854" cy="28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40" name="Picture 12"/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96752"/>
            <a:ext cx="3704854" cy="28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41" name="Picture 13"/>
          <p:cNvPicPr>
            <a:picLocks noChangeAspect="1" noChangeArrowheads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96752"/>
            <a:ext cx="3704854" cy="28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43" name="Picture 15"/>
          <p:cNvPicPr>
            <a:picLocks noChangeAspect="1" noChangeArrowheads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96752"/>
            <a:ext cx="3704854" cy="28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44" name="Picture 16"/>
          <p:cNvPicPr>
            <a:picLocks noChangeAspect="1" noChangeArrowheads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96752"/>
            <a:ext cx="3704854" cy="28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Pentagon 20"/>
          <p:cNvSpPr/>
          <p:nvPr/>
        </p:nvSpPr>
        <p:spPr>
          <a:xfrm rot="5400000">
            <a:off x="1830376" y="1380223"/>
            <a:ext cx="439191" cy="72008"/>
          </a:xfrm>
          <a:prstGeom prst="homePlate">
            <a:avLst>
              <a:gd name="adj" fmla="val 165743"/>
            </a:avLst>
          </a:prstGeom>
          <a:noFill/>
          <a:ln w="19050">
            <a:solidFill>
              <a:schemeClr val="tx2">
                <a:lumMod val="6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custDataLst>
      <p:tags r:id="rId2"/>
    </p:custDataLst>
  </p:cSld>
  <p:clrMapOvr>
    <a:masterClrMapping/>
  </p:clrMapOvr>
  <p:transition advTm="8553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  <p:bldP spid="2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 smtClean="0"/>
              <a:t>Discussion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3783483"/>
            <a:ext cx="5112568" cy="2381821"/>
          </a:xfrm>
        </p:spPr>
        <p:txBody>
          <a:bodyPr/>
          <a:lstStyle/>
          <a:p>
            <a:r>
              <a:rPr lang="nl-NL" dirty="0" smtClean="0"/>
              <a:t>Voltage </a:t>
            </a:r>
            <a:r>
              <a:rPr lang="nl-NL" dirty="0" err="1" smtClean="0"/>
              <a:t>pulse</a:t>
            </a:r>
            <a:r>
              <a:rPr lang="nl-NL" dirty="0" smtClean="0"/>
              <a:t> </a:t>
            </a:r>
            <a:r>
              <a:rPr lang="nl-NL" dirty="0" err="1" smtClean="0"/>
              <a:t>shape</a:t>
            </a:r>
            <a:r>
              <a:rPr lang="nl-NL" dirty="0" smtClean="0"/>
              <a:t> </a:t>
            </a:r>
            <a:r>
              <a:rPr lang="nl-NL" dirty="0" err="1" smtClean="0"/>
              <a:t>causes</a:t>
            </a:r>
            <a:r>
              <a:rPr lang="nl-NL" dirty="0" smtClean="0"/>
              <a:t> </a:t>
            </a:r>
            <a:r>
              <a:rPr lang="nl-NL" dirty="0" err="1" smtClean="0"/>
              <a:t>positive</a:t>
            </a:r>
            <a:r>
              <a:rPr lang="nl-NL" dirty="0" smtClean="0"/>
              <a:t> streamers </a:t>
            </a:r>
            <a:r>
              <a:rPr lang="nl-NL" dirty="0" err="1" smtClean="0"/>
              <a:t>after</a:t>
            </a:r>
            <a:r>
              <a:rPr lang="nl-NL" dirty="0" smtClean="0"/>
              <a:t> </a:t>
            </a:r>
            <a:r>
              <a:rPr lang="nl-NL" dirty="0" err="1" smtClean="0"/>
              <a:t>negative</a:t>
            </a:r>
            <a:r>
              <a:rPr lang="nl-NL" dirty="0" smtClean="0"/>
              <a:t> </a:t>
            </a:r>
            <a:r>
              <a:rPr lang="nl-NL" dirty="0" err="1" smtClean="0"/>
              <a:t>polarity</a:t>
            </a:r>
            <a:r>
              <a:rPr lang="nl-NL" dirty="0" smtClean="0"/>
              <a:t> discharge</a:t>
            </a:r>
          </a:p>
          <a:p>
            <a:r>
              <a:rPr lang="nl-NL" dirty="0" err="1" smtClean="0"/>
              <a:t>Positive</a:t>
            </a:r>
            <a:r>
              <a:rPr lang="nl-NL" dirty="0" smtClean="0"/>
              <a:t> </a:t>
            </a:r>
            <a:r>
              <a:rPr lang="nl-NL" dirty="0" err="1" smtClean="0"/>
              <a:t>streamers</a:t>
            </a:r>
            <a:r>
              <a:rPr lang="nl-NL" dirty="0" smtClean="0"/>
              <a:t> go </a:t>
            </a:r>
            <a:r>
              <a:rPr lang="nl-NL" dirty="0" err="1" smtClean="0"/>
              <a:t>around</a:t>
            </a:r>
            <a:r>
              <a:rPr lang="nl-NL" dirty="0" smtClean="0"/>
              <a:t> </a:t>
            </a:r>
            <a:r>
              <a:rPr lang="nl-NL" dirty="0" err="1" smtClean="0"/>
              <a:t>cloud</a:t>
            </a:r>
            <a:endParaRPr lang="nl-NL" dirty="0" smtClean="0"/>
          </a:p>
          <a:p>
            <a:pPr lvl="1"/>
            <a:r>
              <a:rPr lang="nl-NL" dirty="0" err="1" smtClean="0"/>
              <a:t>Attracted</a:t>
            </a:r>
            <a:r>
              <a:rPr lang="nl-NL" dirty="0" smtClean="0"/>
              <a:t> </a:t>
            </a:r>
            <a:r>
              <a:rPr lang="nl-NL" dirty="0" err="1" smtClean="0"/>
              <a:t>by</a:t>
            </a:r>
            <a:r>
              <a:rPr lang="nl-NL" dirty="0" smtClean="0"/>
              <a:t> </a:t>
            </a:r>
            <a:r>
              <a:rPr lang="nl-NL" dirty="0" err="1" smtClean="0"/>
              <a:t>edge</a:t>
            </a:r>
            <a:r>
              <a:rPr lang="nl-NL" dirty="0" smtClean="0"/>
              <a:t>?</a:t>
            </a:r>
          </a:p>
          <a:p>
            <a:pPr lvl="1"/>
            <a:r>
              <a:rPr lang="nl-NL" dirty="0" err="1" smtClean="0"/>
              <a:t>Repulsed</a:t>
            </a:r>
            <a:r>
              <a:rPr lang="nl-NL" dirty="0" smtClean="0"/>
              <a:t> </a:t>
            </a:r>
            <a:r>
              <a:rPr lang="nl-NL" dirty="0" err="1" smtClean="0"/>
              <a:t>by</a:t>
            </a:r>
            <a:r>
              <a:rPr lang="nl-NL" dirty="0" smtClean="0"/>
              <a:t> </a:t>
            </a:r>
            <a:r>
              <a:rPr lang="nl-NL" dirty="0" err="1" smtClean="0"/>
              <a:t>interior</a:t>
            </a:r>
            <a:r>
              <a:rPr lang="nl-NL" dirty="0" smtClean="0"/>
              <a:t>?</a:t>
            </a:r>
            <a:endParaRPr lang="en-US" dirty="0"/>
          </a:p>
        </p:txBody>
      </p:sp>
      <p:pic>
        <p:nvPicPr>
          <p:cNvPr id="49154" name="Picture 2" descr="G:\Conferenties\CESPC2011\Onion-animation\Onion-Animation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9871" y="980992"/>
            <a:ext cx="3426991" cy="2664000"/>
          </a:xfrm>
          <a:prstGeom prst="rect">
            <a:avLst/>
          </a:prstGeom>
          <a:noFill/>
        </p:spPr>
      </p:pic>
      <p:pic>
        <p:nvPicPr>
          <p:cNvPr id="5" name="Picture 2" descr="Onion-large-0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54" y="980728"/>
            <a:ext cx="3756634" cy="266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9155" name="Object 3"/>
          <p:cNvGraphicFramePr>
            <a:graphicFrameLocks noChangeAspect="1"/>
          </p:cNvGraphicFramePr>
          <p:nvPr/>
        </p:nvGraphicFramePr>
        <p:xfrm>
          <a:off x="5652120" y="4062597"/>
          <a:ext cx="3504935" cy="21747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202" name="Graph" r:id="rId5" imgW="4125600" imgH="2560320" progId="Origin50.Graph">
                  <p:embed/>
                </p:oleObj>
              </mc:Choice>
              <mc:Fallback>
                <p:oleObj name="Graph" r:id="rId5" imgW="4125600" imgH="2560320" progId="Origin50.Graph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52120" y="4062597"/>
                        <a:ext cx="3504935" cy="217471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advTm="41656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nl-NL" sz="3200" dirty="0" err="1" smtClean="0"/>
              <a:t>Effects</a:t>
            </a:r>
            <a:r>
              <a:rPr lang="nl-NL" sz="3200" baseline="0" dirty="0" smtClean="0"/>
              <a:t> of </a:t>
            </a:r>
            <a:r>
              <a:rPr lang="nl-NL" sz="3200" baseline="0" dirty="0" err="1" smtClean="0"/>
              <a:t>repetition</a:t>
            </a:r>
            <a:r>
              <a:rPr lang="nl-NL" sz="3200" baseline="0" dirty="0" smtClean="0"/>
              <a:t> </a:t>
            </a:r>
            <a:r>
              <a:rPr lang="nl-NL" sz="3200" baseline="0" dirty="0" err="1" smtClean="0"/>
              <a:t>frequency</a:t>
            </a:r>
            <a:r>
              <a:rPr lang="nl-NL" sz="3200" baseline="0" dirty="0" smtClean="0"/>
              <a:t> over large range </a:t>
            </a:r>
            <a:r>
              <a:rPr lang="nl-NL" sz="3200" baseline="0" dirty="0" smtClean="0"/>
              <a:t>(25 </a:t>
            </a:r>
            <a:r>
              <a:rPr lang="nl-NL" sz="3200" baseline="0" dirty="0" smtClean="0"/>
              <a:t>Hz – 5 MHz)</a:t>
            </a:r>
            <a:endParaRPr lang="en-GB" sz="32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Double pulse Experiments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18322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Double voltage </a:t>
            </a:r>
            <a:r>
              <a:rPr lang="nl-NL" dirty="0" err="1" smtClean="0"/>
              <a:t>pulse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11187" y="1196975"/>
                <a:ext cx="3095747" cy="4541838"/>
              </a:xfrm>
            </p:spPr>
            <p:txBody>
              <a:bodyPr/>
              <a:lstStyle/>
              <a:p>
                <a:r>
                  <a:rPr lang="nl-NL" dirty="0" smtClean="0"/>
                  <a:t>MOSFET-switch</a:t>
                </a:r>
              </a:p>
              <a:p>
                <a:r>
                  <a:rPr lang="nl-NL" dirty="0" smtClean="0"/>
                  <a:t>2 </a:t>
                </a:r>
                <a:r>
                  <a:rPr lang="nl-NL" dirty="0" err="1" smtClean="0"/>
                  <a:t>pulses</a:t>
                </a:r>
                <a:r>
                  <a:rPr lang="nl-NL" dirty="0" smtClean="0"/>
                  <a:t> </a:t>
                </a:r>
                <a:r>
                  <a:rPr lang="nl-NL" dirty="0" err="1" smtClean="0"/>
                  <a:t>with</a:t>
                </a:r>
                <a:r>
                  <a:rPr lang="nl-NL" dirty="0" smtClean="0"/>
                  <a:t> </a:t>
                </a:r>
                <a:r>
                  <a:rPr lang="nl-NL" dirty="0" err="1" smtClean="0"/>
                  <a:t>variable</a:t>
                </a:r>
                <a:r>
                  <a:rPr lang="nl-NL" dirty="0" smtClean="0"/>
                  <a:t> </a:t>
                </a:r>
                <a14:m>
                  <m:oMath xmlns:m="http://schemas.openxmlformats.org/officeDocument/2006/math">
                    <m:r>
                      <a:rPr lang="nl-NL" b="1" i="1" smtClean="0">
                        <a:latin typeface="Cambria Math"/>
                      </a:rPr>
                      <m:t>𝜟</m:t>
                    </m:r>
                    <m:r>
                      <a:rPr lang="nl-NL" b="1" i="1" smtClean="0">
                        <a:latin typeface="Cambria Math"/>
                      </a:rPr>
                      <m:t>𝒕</m:t>
                    </m:r>
                  </m:oMath>
                </a14:m>
                <a:endParaRPr lang="en-GB" dirty="0" smtClean="0"/>
              </a:p>
              <a:p>
                <a:endParaRPr lang="nl-NL" i="1" dirty="0" smtClean="0"/>
              </a:p>
              <a:p>
                <a:r>
                  <a:rPr lang="nl-NL" dirty="0" err="1" smtClean="0"/>
                  <a:t>Pulse</a:t>
                </a:r>
                <a:r>
                  <a:rPr lang="nl-NL" dirty="0" smtClean="0"/>
                  <a:t> </a:t>
                </a:r>
                <a:r>
                  <a:rPr lang="nl-NL" dirty="0" err="1" smtClean="0"/>
                  <a:t>width</a:t>
                </a:r>
                <a:endParaRPr lang="nl-NL" dirty="0"/>
              </a:p>
              <a:p>
                <a:pPr marL="0" indent="0">
                  <a:buNone/>
                </a:pPr>
                <a:r>
                  <a:rPr lang="nl-NL" dirty="0"/>
                  <a:t> </a:t>
                </a:r>
                <a:r>
                  <a:rPr lang="nl-NL" dirty="0" smtClean="0"/>
                  <a:t>  200 – 700 ns</a:t>
                </a:r>
                <a:endParaRPr lang="nl-NL" dirty="0"/>
              </a:p>
              <a:p>
                <a:endParaRPr lang="nl-NL" dirty="0" smtClean="0"/>
              </a:p>
              <a:p>
                <a14:m>
                  <m:oMath xmlns:m="http://schemas.openxmlformats.org/officeDocument/2006/math">
                    <m:r>
                      <a:rPr lang="nl-NL" i="1">
                        <a:latin typeface="Cambria Math"/>
                      </a:rPr>
                      <m:t>𝜟</m:t>
                    </m:r>
                    <m:r>
                      <a:rPr lang="nl-NL" i="1">
                        <a:latin typeface="Cambria Math"/>
                      </a:rPr>
                      <m:t>𝒕</m:t>
                    </m:r>
                  </m:oMath>
                </a14:m>
                <a:r>
                  <a:rPr lang="en-GB" dirty="0" smtClean="0"/>
                  <a:t> between 200 ns and 40 ms</a:t>
                </a:r>
                <a:endParaRPr lang="en-GB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11187" y="1196975"/>
                <a:ext cx="3095747" cy="4541838"/>
              </a:xfrm>
              <a:blipFill rotWithShape="1">
                <a:blip r:embed="rId2"/>
                <a:stretch>
                  <a:fillRect l="-5709" t="-1879" r="-374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700808"/>
            <a:ext cx="5290738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1013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2.2|26.5|19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8|5.1|1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2.5|21.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9|5.9|2.6|6.4|17.9|10.1|14.7|5.9|4.4"/>
</p:tagLst>
</file>

<file path=ppt/theme/theme1.xml><?xml version="1.0" encoding="utf-8"?>
<a:theme xmlns:a="http://schemas.openxmlformats.org/drawingml/2006/main" name="TUe special red">
  <a:themeElements>
    <a:clrScheme name="TUe special red 1">
      <a:dk1>
        <a:srgbClr val="101073"/>
      </a:dk1>
      <a:lt1>
        <a:srgbClr val="0066CC"/>
      </a:lt1>
      <a:dk2>
        <a:srgbClr val="FFFFFF"/>
      </a:dk2>
      <a:lt2>
        <a:srgbClr val="FF9A00"/>
      </a:lt2>
      <a:accent1>
        <a:srgbClr val="00AEEF"/>
      </a:accent1>
      <a:accent2>
        <a:srgbClr val="D6004A"/>
      </a:accent2>
      <a:accent3>
        <a:srgbClr val="AAB8E2"/>
      </a:accent3>
      <a:accent4>
        <a:srgbClr val="0C0C61"/>
      </a:accent4>
      <a:accent5>
        <a:srgbClr val="AAD3F6"/>
      </a:accent5>
      <a:accent6>
        <a:srgbClr val="C20042"/>
      </a:accent6>
      <a:hlink>
        <a:srgbClr val="AD20AD"/>
      </a:hlink>
      <a:folHlink>
        <a:srgbClr val="7FC241"/>
      </a:folHlink>
    </a:clrScheme>
    <a:fontScheme name="TUe special red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Ue special red 1">
        <a:dk1>
          <a:srgbClr val="101073"/>
        </a:dk1>
        <a:lt1>
          <a:srgbClr val="0066CC"/>
        </a:lt1>
        <a:dk2>
          <a:srgbClr val="FFFFFF"/>
        </a:dk2>
        <a:lt2>
          <a:srgbClr val="FF9A00"/>
        </a:lt2>
        <a:accent1>
          <a:srgbClr val="00AEEF"/>
        </a:accent1>
        <a:accent2>
          <a:srgbClr val="D6004A"/>
        </a:accent2>
        <a:accent3>
          <a:srgbClr val="AAB8E2"/>
        </a:accent3>
        <a:accent4>
          <a:srgbClr val="0C0C61"/>
        </a:accent4>
        <a:accent5>
          <a:srgbClr val="AAD3F6"/>
        </a:accent5>
        <a:accent6>
          <a:srgbClr val="C20042"/>
        </a:accent6>
        <a:hlink>
          <a:srgbClr val="AD20AD"/>
        </a:hlink>
        <a:folHlink>
          <a:srgbClr val="7FC24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TUe special red</Template>
  <TotalTime>21102</TotalTime>
  <Words>1052</Words>
  <Application>Microsoft Office PowerPoint</Application>
  <PresentationFormat>On-screen Show (4:3)</PresentationFormat>
  <Paragraphs>196</Paragraphs>
  <Slides>33</Slides>
  <Notes>6</Notes>
  <HiddenSlides>0</HiddenSlides>
  <MMClips>2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8" baseType="lpstr">
      <vt:lpstr>Arial</vt:lpstr>
      <vt:lpstr>Times New Roman</vt:lpstr>
      <vt:lpstr>Cambria Math</vt:lpstr>
      <vt:lpstr>TUe special red</vt:lpstr>
      <vt:lpstr>Graph</vt:lpstr>
      <vt:lpstr>Investigation of positive streamers by double pulse experiments</vt:lpstr>
      <vt:lpstr>Positive streamer propagation</vt:lpstr>
      <vt:lpstr>Do streamers follow the same path?</vt:lpstr>
      <vt:lpstr>Do streamers follow the same path?</vt:lpstr>
      <vt:lpstr>The ‘onion-shaped’ streamer discharge</vt:lpstr>
      <vt:lpstr>Time resolved</vt:lpstr>
      <vt:lpstr>Discussion</vt:lpstr>
      <vt:lpstr>Double pulse Experiments</vt:lpstr>
      <vt:lpstr>Double voltage pulse</vt:lpstr>
      <vt:lpstr>Experimental set-up</vt:lpstr>
      <vt:lpstr>Experimental set-up</vt:lpstr>
      <vt:lpstr>One image per pulse</vt:lpstr>
      <vt:lpstr>General behaviour</vt:lpstr>
      <vt:lpstr>Δt&lt;700 ns</vt:lpstr>
      <vt:lpstr>700 ns≤Δt&lt;2.5 μs</vt:lpstr>
      <vt:lpstr>2.5 μs≤Δt&lt;5 μs</vt:lpstr>
      <vt:lpstr>Δt&gt;5 μs</vt:lpstr>
      <vt:lpstr>Longer pulses</vt:lpstr>
      <vt:lpstr>Pure nitrogen</vt:lpstr>
      <vt:lpstr>Pure argon</vt:lpstr>
      <vt:lpstr>Timing of continuation stop</vt:lpstr>
      <vt:lpstr>Δt_cm as function of pressure</vt:lpstr>
      <vt:lpstr>Δt_cm as function of pressure</vt:lpstr>
      <vt:lpstr>Δt_cm as function of oxygen concentration</vt:lpstr>
      <vt:lpstr>Explanation?</vt:lpstr>
      <vt:lpstr>Modelling</vt:lpstr>
      <vt:lpstr>Δt_cm as function of oxygen concentration</vt:lpstr>
      <vt:lpstr>Major electron loss mechanisms</vt:lpstr>
      <vt:lpstr>Conclusions and questions</vt:lpstr>
      <vt:lpstr>Conclusions and questions</vt:lpstr>
      <vt:lpstr>PowerPoint Presentation</vt:lpstr>
      <vt:lpstr>Pressure and voltage</vt:lpstr>
      <vt:lpstr>Alignment</vt:lpstr>
    </vt:vector>
  </TitlesOfParts>
  <Company>TU/e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Experiments on how photo- and background ionization affect positive streamers: oxygen concentration, repetition and radioactivity</dc:title>
  <dc:creator>Sander Nijdam</dc:creator>
  <cp:lastModifiedBy>Sander Nijdam</cp:lastModifiedBy>
  <cp:revision>599</cp:revision>
  <dcterms:created xsi:type="dcterms:W3CDTF">2005-04-21T12:25:54Z</dcterms:created>
  <dcterms:modified xsi:type="dcterms:W3CDTF">2013-11-01T09:42:23Z</dcterms:modified>
</cp:coreProperties>
</file>